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8" r:id="rId3"/>
    <p:sldId id="257" r:id="rId4"/>
    <p:sldId id="268" r:id="rId5"/>
    <p:sldId id="278" r:id="rId6"/>
    <p:sldId id="277" r:id="rId7"/>
    <p:sldId id="281" r:id="rId8"/>
    <p:sldId id="272" r:id="rId9"/>
    <p:sldId id="260" r:id="rId10"/>
    <p:sldId id="261" r:id="rId11"/>
    <p:sldId id="262" r:id="rId12"/>
    <p:sldId id="264" r:id="rId13"/>
    <p:sldId id="265" r:id="rId14"/>
    <p:sldId id="266" r:id="rId15"/>
    <p:sldId id="259" r:id="rId16"/>
    <p:sldId id="282" r:id="rId17"/>
    <p:sldId id="283" r:id="rId18"/>
    <p:sldId id="284" r:id="rId19"/>
    <p:sldId id="263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67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96C5F-B2B4-494F-BBAB-7D1097458D51}" v="1" dt="2024-03-10T15:44:37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86424" autoAdjust="0"/>
  </p:normalViewPr>
  <p:slideViewPr>
    <p:cSldViewPr snapToGrid="0">
      <p:cViewPr varScale="1">
        <p:scale>
          <a:sx n="126" d="100"/>
          <a:sy n="126" d="100"/>
        </p:scale>
        <p:origin x="98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석 정" userId="3ac9b6dff2e83d1a" providerId="LiveId" clId="{78296C5F-B2B4-494F-BBAB-7D1097458D51}"/>
    <pc:docChg chg="undo custSel modSld">
      <pc:chgData name="현석 정" userId="3ac9b6dff2e83d1a" providerId="LiveId" clId="{78296C5F-B2B4-494F-BBAB-7D1097458D51}" dt="2024-03-10T15:44:49.431" v="36" actId="404"/>
      <pc:docMkLst>
        <pc:docMk/>
      </pc:docMkLst>
      <pc:sldChg chg="addSp modSp mod">
        <pc:chgData name="현석 정" userId="3ac9b6dff2e83d1a" providerId="LiveId" clId="{78296C5F-B2B4-494F-BBAB-7D1097458D51}" dt="2024-03-10T15:44:49.431" v="36" actId="404"/>
        <pc:sldMkLst>
          <pc:docMk/>
          <pc:sldMk cId="1691559823" sldId="268"/>
        </pc:sldMkLst>
        <pc:spChg chg="mod">
          <ac:chgData name="현석 정" userId="3ac9b6dff2e83d1a" providerId="LiveId" clId="{78296C5F-B2B4-494F-BBAB-7D1097458D51}" dt="2024-03-10T15:44:37.134" v="10" actId="164"/>
          <ac:spMkLst>
            <pc:docMk/>
            <pc:sldMk cId="1691559823" sldId="268"/>
            <ac:spMk id="2" creationId="{5DF26E75-9D9C-CB57-D418-55EDC2A03C1B}"/>
          </ac:spMkLst>
        </pc:spChg>
        <pc:spChg chg="mod">
          <ac:chgData name="현석 정" userId="3ac9b6dff2e83d1a" providerId="LiveId" clId="{78296C5F-B2B4-494F-BBAB-7D1097458D51}" dt="2024-03-10T15:44:37.134" v="10" actId="164"/>
          <ac:spMkLst>
            <pc:docMk/>
            <pc:sldMk cId="1691559823" sldId="268"/>
            <ac:spMk id="4" creationId="{713FF4C8-4331-5DF3-04BC-0C51389719BE}"/>
          </ac:spMkLst>
        </pc:spChg>
        <pc:spChg chg="mod">
          <ac:chgData name="현석 정" userId="3ac9b6dff2e83d1a" providerId="LiveId" clId="{78296C5F-B2B4-494F-BBAB-7D1097458D51}" dt="2024-03-10T15:44:37.134" v="10" actId="164"/>
          <ac:spMkLst>
            <pc:docMk/>
            <pc:sldMk cId="1691559823" sldId="268"/>
            <ac:spMk id="8" creationId="{6A024E1D-18CC-8CE0-972B-03827F288D4C}"/>
          </ac:spMkLst>
        </pc:spChg>
        <pc:spChg chg="mod">
          <ac:chgData name="현석 정" userId="3ac9b6dff2e83d1a" providerId="LiveId" clId="{78296C5F-B2B4-494F-BBAB-7D1097458D51}" dt="2024-03-10T15:44:37.134" v="10" actId="164"/>
          <ac:spMkLst>
            <pc:docMk/>
            <pc:sldMk cId="1691559823" sldId="268"/>
            <ac:spMk id="9" creationId="{80CA86B9-A262-78AD-2705-45DAC7BFF76E}"/>
          </ac:spMkLst>
        </pc:spChg>
        <pc:spChg chg="mod">
          <ac:chgData name="현석 정" userId="3ac9b6dff2e83d1a" providerId="LiveId" clId="{78296C5F-B2B4-494F-BBAB-7D1097458D51}" dt="2024-03-10T15:44:37.134" v="10" actId="164"/>
          <ac:spMkLst>
            <pc:docMk/>
            <pc:sldMk cId="1691559823" sldId="268"/>
            <ac:spMk id="10" creationId="{E4A00517-2D80-7D76-D545-FA14530B9CF6}"/>
          </ac:spMkLst>
        </pc:spChg>
        <pc:spChg chg="mod">
          <ac:chgData name="현석 정" userId="3ac9b6dff2e83d1a" providerId="LiveId" clId="{78296C5F-B2B4-494F-BBAB-7D1097458D51}" dt="2024-03-10T15:44:37.134" v="10" actId="164"/>
          <ac:spMkLst>
            <pc:docMk/>
            <pc:sldMk cId="1691559823" sldId="268"/>
            <ac:spMk id="11" creationId="{B2B78C1C-5AC3-941D-E5D7-EA29A3E67153}"/>
          </ac:spMkLst>
        </pc:spChg>
        <pc:spChg chg="mod">
          <ac:chgData name="현석 정" userId="3ac9b6dff2e83d1a" providerId="LiveId" clId="{78296C5F-B2B4-494F-BBAB-7D1097458D51}" dt="2024-03-10T15:44:37.134" v="10" actId="164"/>
          <ac:spMkLst>
            <pc:docMk/>
            <pc:sldMk cId="1691559823" sldId="268"/>
            <ac:spMk id="12" creationId="{B426355C-4C78-1226-CEAA-D90652FC01E3}"/>
          </ac:spMkLst>
        </pc:spChg>
        <pc:spChg chg="mod">
          <ac:chgData name="현석 정" userId="3ac9b6dff2e83d1a" providerId="LiveId" clId="{78296C5F-B2B4-494F-BBAB-7D1097458D51}" dt="2024-03-10T15:44:37.134" v="10" actId="164"/>
          <ac:spMkLst>
            <pc:docMk/>
            <pc:sldMk cId="1691559823" sldId="268"/>
            <ac:spMk id="13" creationId="{4BABBA0C-132D-8E1A-E0B4-D617D23F1D89}"/>
          </ac:spMkLst>
        </pc:spChg>
        <pc:spChg chg="mod">
          <ac:chgData name="현석 정" userId="3ac9b6dff2e83d1a" providerId="LiveId" clId="{78296C5F-B2B4-494F-BBAB-7D1097458D51}" dt="2024-03-10T15:44:37.134" v="10" actId="164"/>
          <ac:spMkLst>
            <pc:docMk/>
            <pc:sldMk cId="1691559823" sldId="268"/>
            <ac:spMk id="14" creationId="{1EF86140-1402-CC3C-3660-A326176DBDB9}"/>
          </ac:spMkLst>
        </pc:spChg>
        <pc:spChg chg="mod">
          <ac:chgData name="현석 정" userId="3ac9b6dff2e83d1a" providerId="LiveId" clId="{78296C5F-B2B4-494F-BBAB-7D1097458D51}" dt="2024-03-10T15:44:37.134" v="10" actId="164"/>
          <ac:spMkLst>
            <pc:docMk/>
            <pc:sldMk cId="1691559823" sldId="268"/>
            <ac:spMk id="15" creationId="{A3FB567F-1B61-7F87-586D-CA9652B56317}"/>
          </ac:spMkLst>
        </pc:spChg>
        <pc:spChg chg="mod">
          <ac:chgData name="현석 정" userId="3ac9b6dff2e83d1a" providerId="LiveId" clId="{78296C5F-B2B4-494F-BBAB-7D1097458D51}" dt="2024-03-10T15:44:37.134" v="10" actId="164"/>
          <ac:spMkLst>
            <pc:docMk/>
            <pc:sldMk cId="1691559823" sldId="268"/>
            <ac:spMk id="16" creationId="{3E86BCA5-3B59-9FEA-71FB-E812316A3866}"/>
          </ac:spMkLst>
        </pc:spChg>
        <pc:spChg chg="mod">
          <ac:chgData name="현석 정" userId="3ac9b6dff2e83d1a" providerId="LiveId" clId="{78296C5F-B2B4-494F-BBAB-7D1097458D51}" dt="2024-03-10T15:44:49.431" v="36" actId="404"/>
          <ac:spMkLst>
            <pc:docMk/>
            <pc:sldMk cId="1691559823" sldId="268"/>
            <ac:spMk id="18" creationId="{78236A10-4AFA-7975-1452-934557310FE8}"/>
          </ac:spMkLst>
        </pc:spChg>
        <pc:grpChg chg="add mod">
          <ac:chgData name="현석 정" userId="3ac9b6dff2e83d1a" providerId="LiveId" clId="{78296C5F-B2B4-494F-BBAB-7D1097458D51}" dt="2024-03-10T15:44:40.333" v="34" actId="1036"/>
          <ac:grpSpMkLst>
            <pc:docMk/>
            <pc:sldMk cId="1691559823" sldId="268"/>
            <ac:grpSpMk id="19" creationId="{3783B6E2-BBAE-7712-CFF5-6921C4CBBDA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고딕" panose="020D0604000000000000" pitchFamily="50" charset="-127"/>
        <a:ea typeface="나눔고딕" panose="020D0604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알고리즘 등의 프로그램을 짤 때 특정 크기와 차원을 가진 연속 값이나 </a:t>
            </a:r>
            <a:r>
              <a:rPr lang="en-US" altLang="ko-KR" dirty="0"/>
              <a:t>0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로 초기화된 초기 배열이 필요할 때가 있는데</a:t>
            </a:r>
            <a:r>
              <a:rPr lang="en-US" altLang="ko-KR" dirty="0"/>
              <a:t>, </a:t>
            </a:r>
            <a:r>
              <a:rPr lang="ko-KR" altLang="en-US" dirty="0"/>
              <a:t>이러한 기능을 </a:t>
            </a:r>
            <a:r>
              <a:rPr lang="ko-KR" altLang="en-US" dirty="0" err="1"/>
              <a:t>넘파이는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처음으로 </a:t>
            </a:r>
            <a:r>
              <a:rPr lang="ko-KR" altLang="en-US" dirty="0" err="1"/>
              <a:t>파이썬의</a:t>
            </a:r>
            <a:r>
              <a:rPr lang="ko-KR" altLang="en-US" dirty="0"/>
              <a:t> 내장함수 </a:t>
            </a:r>
            <a:r>
              <a:rPr lang="en-US" altLang="ko-KR" dirty="0"/>
              <a:t>range</a:t>
            </a:r>
            <a:r>
              <a:rPr lang="ko-KR" altLang="en-US" dirty="0"/>
              <a:t>와 같은 </a:t>
            </a:r>
            <a:r>
              <a:rPr lang="en-US" altLang="ko-KR" dirty="0"/>
              <a:t>arrange </a:t>
            </a:r>
            <a:r>
              <a:rPr lang="ko-KR" altLang="en-US" dirty="0"/>
              <a:t>함수는 </a:t>
            </a:r>
            <a:r>
              <a:rPr lang="en-US" altLang="ko-KR" dirty="0"/>
              <a:t>stop </a:t>
            </a:r>
            <a:r>
              <a:rPr lang="ko-KR" altLang="en-US" dirty="0" err="1"/>
              <a:t>값만을</a:t>
            </a:r>
            <a:r>
              <a:rPr lang="ko-KR" altLang="en-US" dirty="0"/>
              <a:t> 지정하거나 </a:t>
            </a:r>
            <a:r>
              <a:rPr lang="en-US" altLang="ko-KR" dirty="0"/>
              <a:t>start, stop </a:t>
            </a:r>
            <a:r>
              <a:rPr lang="ko-KR" altLang="en-US" dirty="0"/>
              <a:t>값을 지정하여 </a:t>
            </a:r>
            <a:r>
              <a:rPr lang="ko-KR" altLang="en-US" dirty="0" err="1"/>
              <a:t>연속값을</a:t>
            </a:r>
            <a:r>
              <a:rPr lang="ko-KR" altLang="en-US" dirty="0"/>
              <a:t> 생성하며 </a:t>
            </a:r>
            <a:r>
              <a:rPr lang="en-US" altLang="ko-KR" dirty="0"/>
              <a:t>zeros</a:t>
            </a:r>
            <a:r>
              <a:rPr lang="ko-KR" altLang="en-US" dirty="0"/>
              <a:t>와 </a:t>
            </a:r>
            <a:r>
              <a:rPr lang="en-US" altLang="ko-KR" dirty="0"/>
              <a:t>ones</a:t>
            </a:r>
            <a:r>
              <a:rPr lang="ko-KR" altLang="en-US" dirty="0"/>
              <a:t>는 </a:t>
            </a:r>
            <a:r>
              <a:rPr lang="ko-KR" altLang="en-US" dirty="0" err="1"/>
              <a:t>튜플</a:t>
            </a:r>
            <a:r>
              <a:rPr lang="ko-KR" altLang="en-US" dirty="0"/>
              <a:t> 형태의 </a:t>
            </a:r>
            <a:r>
              <a:rPr lang="en-US" altLang="ko-KR" dirty="0"/>
              <a:t>shape </a:t>
            </a:r>
            <a:r>
              <a:rPr lang="ko-KR" altLang="en-US" dirty="0"/>
              <a:t>값을 입력하여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로 된 배열을 생성합니다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40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</a:t>
            </a:r>
            <a:r>
              <a:rPr lang="en-US" altLang="ko-KR" dirty="0" err="1"/>
              <a:t>ndarray</a:t>
            </a:r>
            <a:r>
              <a:rPr lang="ko-KR" altLang="en-US" dirty="0"/>
              <a:t>의 차원 변경과 인덱싱 입니다</a:t>
            </a:r>
            <a:r>
              <a:rPr lang="en-US" altLang="ko-KR" dirty="0"/>
              <a:t>. Reshape</a:t>
            </a:r>
            <a:r>
              <a:rPr lang="ko-KR" altLang="en-US" dirty="0"/>
              <a:t>는 </a:t>
            </a:r>
            <a:r>
              <a:rPr lang="en-US" altLang="ko-KR" dirty="0" err="1"/>
              <a:t>ndarray</a:t>
            </a:r>
            <a:r>
              <a:rPr lang="ko-KR" altLang="en-US" dirty="0"/>
              <a:t>의 차원과 크기를 변경하는 함수입니다</a:t>
            </a:r>
            <a:r>
              <a:rPr lang="en-US" altLang="ko-KR" dirty="0"/>
              <a:t>. </a:t>
            </a:r>
            <a:r>
              <a:rPr lang="ko-KR" altLang="en-US" dirty="0"/>
              <a:t>열과 행을 모두 지정하는 방법과 </a:t>
            </a:r>
            <a:r>
              <a:rPr lang="en-US" altLang="ko-KR" dirty="0"/>
              <a:t>-1</a:t>
            </a:r>
            <a:r>
              <a:rPr lang="ko-KR" altLang="en-US" dirty="0"/>
              <a:t>인자를 이용해서 </a:t>
            </a:r>
            <a:r>
              <a:rPr lang="ko-KR" altLang="en-US" dirty="0" err="1"/>
              <a:t>열또는</a:t>
            </a:r>
            <a:r>
              <a:rPr lang="ko-KR" altLang="en-US" dirty="0"/>
              <a:t> 행 하나만 지정한 후</a:t>
            </a:r>
            <a:r>
              <a:rPr lang="en-US" altLang="ko-KR" dirty="0"/>
              <a:t>, -1 </a:t>
            </a:r>
            <a:r>
              <a:rPr lang="ko-KR" altLang="en-US" dirty="0"/>
              <a:t>인자를 통해 자동으로 맞는 크기로 변환해 줍니다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990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인덱싱에 대하여 자세히 살펴보겠습니다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번째로 특정한 데이터만 추출하는 방법은 기본 </a:t>
            </a:r>
            <a:r>
              <a:rPr lang="ko-KR" altLang="en-US" dirty="0" err="1"/>
              <a:t>파이썬의</a:t>
            </a:r>
            <a:r>
              <a:rPr lang="ko-KR" altLang="en-US" dirty="0"/>
              <a:t> 배열을 다루듯 일차원과 이차원으로 예시든  다차원의 예시 코드처럼 추출할 수 있으며</a:t>
            </a:r>
            <a:r>
              <a:rPr lang="en-US" altLang="ko-KR" dirty="0"/>
              <a:t>, </a:t>
            </a:r>
            <a:r>
              <a:rPr lang="ko-KR" altLang="en-US" dirty="0"/>
              <a:t>새로운 값을 지정하여 수정할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 </a:t>
            </a:r>
            <a:r>
              <a:rPr lang="ko-KR" altLang="en-US" dirty="0" err="1"/>
              <a:t>슬라이싱이란</a:t>
            </a:r>
            <a:r>
              <a:rPr lang="ko-KR" altLang="en-US" dirty="0"/>
              <a:t> 특정 연속된 값</a:t>
            </a:r>
            <a:r>
              <a:rPr lang="en-US" altLang="ko-KR" dirty="0"/>
              <a:t>“</a:t>
            </a:r>
            <a:r>
              <a:rPr lang="ko-KR" altLang="en-US" dirty="0"/>
              <a:t>들</a:t>
            </a:r>
            <a:r>
              <a:rPr lang="en-US" altLang="ko-KR" dirty="0"/>
              <a:t>”</a:t>
            </a:r>
            <a:r>
              <a:rPr lang="ko-KR" altLang="en-US" dirty="0"/>
              <a:t>을 추출하는 것으로 예시들을 참고해 사용하면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세번째로는 정수나 </a:t>
            </a:r>
            <a:r>
              <a:rPr lang="en-US" altLang="ko-KR" dirty="0"/>
              <a:t>Boolean </a:t>
            </a:r>
            <a:r>
              <a:rPr lang="ko-KR" altLang="en-US" dirty="0"/>
              <a:t>값을 가지는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배열로 배열을 인덱싱 하는 방법입니다</a:t>
            </a:r>
            <a:r>
              <a:rPr lang="en-US" altLang="ko-KR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불린 인덱싱은 조건문을 배열 안에 넣어 참값에 해당하는 값들을 추출하는 방식입니다</a:t>
            </a:r>
            <a:r>
              <a:rPr lang="en-US" altLang="ko-KR" dirty="0"/>
              <a:t>. </a:t>
            </a:r>
            <a:r>
              <a:rPr lang="ko-KR" altLang="en-US" dirty="0" err="1"/>
              <a:t>조건문만을</a:t>
            </a:r>
            <a:r>
              <a:rPr lang="ko-KR" altLang="en-US" dirty="0"/>
              <a:t> </a:t>
            </a:r>
            <a:r>
              <a:rPr lang="en-US" altLang="ko-KR" dirty="0"/>
              <a:t>print </a:t>
            </a:r>
            <a:r>
              <a:rPr lang="ko-KR" altLang="en-US" dirty="0"/>
              <a:t>했을 때 </a:t>
            </a:r>
            <a:r>
              <a:rPr lang="en-US" altLang="ko-KR" dirty="0" err="1"/>
              <a:t>numpy</a:t>
            </a:r>
            <a:r>
              <a:rPr lang="ko-KR" altLang="en-US" dirty="0"/>
              <a:t>는 </a:t>
            </a:r>
            <a:r>
              <a:rPr lang="ko-KR" altLang="en-US" dirty="0" err="1"/>
              <a:t>불린으로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6811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</a:t>
            </a:r>
            <a:r>
              <a:rPr lang="en-US" altLang="ko-KR" dirty="0" err="1"/>
              <a:t>ndarray</a:t>
            </a:r>
            <a:r>
              <a:rPr lang="ko-KR" altLang="en-US" dirty="0"/>
              <a:t>의 정렬 방법으로는 </a:t>
            </a:r>
            <a:r>
              <a:rPr lang="en-US" altLang="ko-KR" dirty="0"/>
              <a:t>sort</a:t>
            </a:r>
            <a:r>
              <a:rPr lang="ko-KR" altLang="en-US" dirty="0"/>
              <a:t>와 </a:t>
            </a:r>
            <a:r>
              <a:rPr lang="en-US" altLang="ko-KR" dirty="0" err="1"/>
              <a:t>arg</a:t>
            </a:r>
            <a:r>
              <a:rPr lang="en-US" altLang="ko-KR" dirty="0"/>
              <a:t> sort</a:t>
            </a:r>
            <a:r>
              <a:rPr lang="ko-KR" altLang="en-US" dirty="0"/>
              <a:t>가 있습니다</a:t>
            </a:r>
            <a:r>
              <a:rPr lang="en-US" altLang="ko-KR" dirty="0"/>
              <a:t>. Sort</a:t>
            </a:r>
            <a:r>
              <a:rPr lang="ko-KR" altLang="en-US" dirty="0"/>
              <a:t>는 원본 행렬을 바꾸지 않고 오름차순으로 배열된 배열을 출력합니다</a:t>
            </a:r>
            <a:r>
              <a:rPr lang="en-US" altLang="ko-KR" dirty="0"/>
              <a:t>. </a:t>
            </a:r>
            <a:r>
              <a:rPr lang="en-US" altLang="ko-KR" dirty="0" err="1"/>
              <a:t>Argsort</a:t>
            </a:r>
            <a:r>
              <a:rPr lang="ko-KR" altLang="en-US" dirty="0"/>
              <a:t>는 원본 행렬을 바꾸지만</a:t>
            </a:r>
            <a:r>
              <a:rPr lang="en-US" altLang="ko-KR" dirty="0"/>
              <a:t>, sort</a:t>
            </a:r>
            <a:r>
              <a:rPr lang="ko-KR" altLang="en-US" dirty="0"/>
              <a:t>와 같이 정렬된 배열을 출력하지는 않습니다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705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Numpy</a:t>
            </a:r>
            <a:r>
              <a:rPr lang="ko-KR" altLang="en-US" dirty="0"/>
              <a:t>가 선형 대수 연산을 기본으로 하는 만큼 내적과 전치 행렬은 매우 중요합니다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내적과 전치행렬은 </a:t>
            </a:r>
            <a:r>
              <a:rPr lang="en-US" altLang="ko-KR" dirty="0"/>
              <a:t>dot</a:t>
            </a:r>
            <a:r>
              <a:rPr lang="ko-KR" altLang="en-US" dirty="0"/>
              <a:t>와 </a:t>
            </a:r>
            <a:r>
              <a:rPr lang="en-US" altLang="ko-KR" dirty="0"/>
              <a:t>transpose</a:t>
            </a:r>
            <a:r>
              <a:rPr lang="ko-KR" altLang="en-US" dirty="0"/>
              <a:t>를 통해 쉽게 구할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내적 연산의 경우 왼쪽 행렬의 열 개수와 오른쪽 행렬의 행 개수가 같아야만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8024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판다스는</a:t>
            </a:r>
            <a:r>
              <a:rPr lang="ko-KR" altLang="en-US" dirty="0"/>
              <a:t> </a:t>
            </a:r>
            <a:r>
              <a:rPr lang="ko-KR" altLang="en-US" dirty="0" err="1"/>
              <a:t>파이썬에서</a:t>
            </a:r>
            <a:r>
              <a:rPr lang="ko-KR" altLang="en-US" dirty="0"/>
              <a:t> 데이터 처리를 위해 존재하는 가장 인기있는 라이브러리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행과 열로 이루어진 </a:t>
            </a:r>
            <a:r>
              <a:rPr lang="en-US" altLang="ko-KR" dirty="0" err="1"/>
              <a:t>dataframe</a:t>
            </a:r>
            <a:r>
              <a:rPr lang="ko-KR" altLang="en-US" dirty="0"/>
              <a:t>를 효율적으로 가공</a:t>
            </a:r>
            <a:r>
              <a:rPr lang="en-US" altLang="ko-KR" dirty="0"/>
              <a:t>/</a:t>
            </a:r>
            <a:r>
              <a:rPr lang="ko-KR" altLang="en-US" dirty="0"/>
              <a:t>처리 가능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판다스의</a:t>
            </a:r>
            <a:r>
              <a:rPr lang="ko-KR" altLang="en-US" dirty="0"/>
              <a:t> 핵심 객체</a:t>
            </a:r>
            <a:r>
              <a:rPr lang="en-US" altLang="ko-KR" dirty="0"/>
              <a:t>: </a:t>
            </a:r>
            <a:r>
              <a:rPr lang="en-US" altLang="ko-KR" dirty="0" err="1"/>
              <a:t>dataframe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Series</a:t>
            </a:r>
            <a:r>
              <a:rPr lang="ko-KR" altLang="en-US" dirty="0"/>
              <a:t>는 칼럼이 하나</a:t>
            </a:r>
            <a:r>
              <a:rPr lang="en-US" altLang="ko-KR" dirty="0"/>
              <a:t>, series</a:t>
            </a:r>
            <a:r>
              <a:rPr lang="ko-KR" altLang="en-US" dirty="0"/>
              <a:t>가 합쳐지면 </a:t>
            </a:r>
            <a:r>
              <a:rPr lang="en-US" altLang="ko-KR" dirty="0" err="1"/>
              <a:t>dataframe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특성 파악을 위한 함수 </a:t>
            </a:r>
            <a:r>
              <a:rPr lang="en-US" altLang="ko-KR" dirty="0"/>
              <a:t>: info(),</a:t>
            </a:r>
            <a:r>
              <a:rPr lang="ko-KR" altLang="en-US" dirty="0"/>
              <a:t> </a:t>
            </a:r>
            <a:r>
              <a:rPr lang="en-US" altLang="ko-KR" dirty="0"/>
              <a:t>describe()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Info(): </a:t>
            </a:r>
            <a:r>
              <a:rPr lang="ko-KR" altLang="en-US" dirty="0"/>
              <a:t>데이터 타입 파악에 용이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Describe():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등 분포도 파악에 용이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202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value_counts</a:t>
            </a:r>
            <a:r>
              <a:rPr lang="en-US" dirty="0"/>
              <a:t>(): </a:t>
            </a:r>
            <a:r>
              <a:rPr lang="ko-KR" altLang="en-US" dirty="0"/>
              <a:t>칼럼 </a:t>
            </a:r>
            <a:r>
              <a:rPr lang="ko-KR" altLang="en-US" dirty="0" err="1"/>
              <a:t>값별</a:t>
            </a:r>
            <a:r>
              <a:rPr lang="ko-KR" altLang="en-US" dirty="0"/>
              <a:t> 데이터 건수를 반환함으로써 고유 칼럼 값을 식별자로 사용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index</a:t>
            </a:r>
            <a:r>
              <a:rPr lang="ko-KR" altLang="en-US" dirty="0"/>
              <a:t>는 고유성이 보장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Value_counts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().(</a:t>
            </a:r>
            <a:r>
              <a:rPr lang="en-US" altLang="ko-KR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dropna</a:t>
            </a:r>
            <a:r>
              <a:rPr lang="en-US" altLang="ko-KR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=False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): Null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값을 포함하여 </a:t>
            </a:r>
            <a:r>
              <a:rPr lang="en-US" altLang="ko-KR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value_counts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적용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817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같은 코드를 통해 리스트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en-US" altLang="ko-KR" dirty="0"/>
              <a:t>, </a:t>
            </a: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 err="1"/>
              <a:t>ndarray</a:t>
            </a:r>
            <a:r>
              <a:rPr lang="ko-KR" altLang="en-US" dirty="0"/>
              <a:t>를 </a:t>
            </a:r>
            <a:r>
              <a:rPr lang="en-US" altLang="ko-KR" dirty="0" err="1"/>
              <a:t>dataframe</a:t>
            </a:r>
            <a:r>
              <a:rPr lang="ko-KR" altLang="en-US" dirty="0"/>
              <a:t>로 변환 가능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반대로</a:t>
            </a:r>
            <a:r>
              <a:rPr lang="en-US" altLang="ko-KR" dirty="0"/>
              <a:t>, </a:t>
            </a:r>
            <a:r>
              <a:rPr lang="en-US" altLang="ko-KR" dirty="0" err="1"/>
              <a:t>dataframe</a:t>
            </a:r>
            <a:r>
              <a:rPr lang="ko-KR" altLang="en-US" dirty="0"/>
              <a:t>을 리스트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en-US" altLang="ko-KR" dirty="0"/>
              <a:t>, </a:t>
            </a: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 err="1"/>
              <a:t>ndarray</a:t>
            </a:r>
            <a:r>
              <a:rPr lang="ko-KR" altLang="en-US" dirty="0"/>
              <a:t>로도 변환 가능 </a:t>
            </a:r>
            <a:r>
              <a:rPr lang="en-US" altLang="ko-KR" dirty="0"/>
              <a:t>(</a:t>
            </a:r>
            <a:r>
              <a:rPr lang="ko-KR" altLang="en-US" dirty="0"/>
              <a:t>상호 변환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526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[] </a:t>
            </a:r>
            <a:r>
              <a:rPr lang="ko-KR" altLang="en-US" dirty="0"/>
              <a:t>연산자를 통해 데이터 생성 및 수정 가능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새로운 칼럼 생성 및 해당 값 업데이트 가능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‘Age_by_10’ : ‘Age’</a:t>
            </a:r>
            <a:r>
              <a:rPr lang="ko-KR" altLang="en-US" dirty="0"/>
              <a:t> 칼럼 값 </a:t>
            </a:r>
            <a:r>
              <a:rPr lang="en-US" altLang="ko-KR" dirty="0"/>
              <a:t>X 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‘</a:t>
            </a:r>
            <a:r>
              <a:rPr lang="en-US" dirty="0" err="1"/>
              <a:t>Family_No</a:t>
            </a:r>
            <a:r>
              <a:rPr lang="en-US" dirty="0"/>
              <a:t>’ : ‘</a:t>
            </a:r>
            <a:r>
              <a:rPr lang="en-US" dirty="0" err="1"/>
              <a:t>Sibsp</a:t>
            </a:r>
            <a:r>
              <a:rPr lang="ko-KR" altLang="en-US" dirty="0"/>
              <a:t>칼럼 값 </a:t>
            </a:r>
            <a:r>
              <a:rPr lang="en-US" altLang="ko-KR" dirty="0"/>
              <a:t>+ ‘Parch’ </a:t>
            </a:r>
            <a:r>
              <a:rPr lang="ko-KR" altLang="en-US" dirty="0"/>
              <a:t>칼럼 값 </a:t>
            </a:r>
            <a:r>
              <a:rPr lang="en-US" altLang="ko-KR" dirty="0"/>
              <a:t>+ 1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99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149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92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900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833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45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정렬을 하기 위해서는 </a:t>
            </a:r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sort_values</a:t>
            </a:r>
            <a:r>
              <a:rPr lang="en-US" altLang="ko-KR" dirty="0"/>
              <a:t>() </a:t>
            </a:r>
            <a:r>
              <a:rPr lang="ko-KR" altLang="en-US" dirty="0"/>
              <a:t>라는 메소드를 활용할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슬라이드에서 </a:t>
            </a:r>
            <a:r>
              <a:rPr lang="en-US" altLang="ko-KR" dirty="0"/>
              <a:t>Name</a:t>
            </a:r>
            <a:r>
              <a:rPr lang="ko-KR" altLang="en-US" dirty="0"/>
              <a:t>과 </a:t>
            </a:r>
            <a:r>
              <a:rPr lang="en-US" altLang="ko-KR" dirty="0" err="1"/>
              <a:t>Pclass</a:t>
            </a:r>
            <a:r>
              <a:rPr lang="ko-KR" altLang="en-US" dirty="0"/>
              <a:t>을 기준으로 정렬해보았습니다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Pclass</a:t>
            </a:r>
            <a:r>
              <a:rPr lang="ko-KR" altLang="en-US" dirty="0"/>
              <a:t>의 경우 </a:t>
            </a:r>
            <a:r>
              <a:rPr lang="en-US" altLang="ko-KR" dirty="0"/>
              <a:t>head </a:t>
            </a:r>
            <a:r>
              <a:rPr lang="ko-KR" altLang="en-US" dirty="0"/>
              <a:t>출력 개수를 </a:t>
            </a:r>
            <a:r>
              <a:rPr lang="en-US" altLang="ko-KR" dirty="0"/>
              <a:t>3</a:t>
            </a:r>
            <a:r>
              <a:rPr lang="ko-KR" altLang="en-US" dirty="0"/>
              <a:t>개로 설정하여 현 화면에서 보이지는 않지만</a:t>
            </a:r>
            <a:r>
              <a:rPr lang="en-US" altLang="ko-KR" dirty="0"/>
              <a:t>, </a:t>
            </a:r>
            <a:r>
              <a:rPr lang="ko-KR" altLang="en-US" dirty="0"/>
              <a:t>전체를 출력해보면 정상적으로 두 기준을 정렬했다는 것을 알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Dataframe</a:t>
            </a:r>
            <a:r>
              <a:rPr lang="ko-KR" altLang="en-US" dirty="0"/>
              <a:t>에서는 </a:t>
            </a:r>
            <a:r>
              <a:rPr lang="en-US" altLang="ko-KR" dirty="0"/>
              <a:t>aggregation</a:t>
            </a:r>
            <a:r>
              <a:rPr lang="ko-KR" altLang="en-US" dirty="0"/>
              <a:t>함수도 지원합니다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중 먼저 </a:t>
            </a:r>
            <a:r>
              <a:rPr lang="en-US" altLang="ko-KR" dirty="0"/>
              <a:t>count()</a:t>
            </a:r>
            <a:r>
              <a:rPr lang="ko-KR" altLang="en-US" dirty="0"/>
              <a:t>를 소개하겠습니다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메소드의 파라미터는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주의할 점으로는</a:t>
            </a:r>
            <a:r>
              <a:rPr lang="en-US" altLang="ko-KR" dirty="0"/>
              <a:t>, count</a:t>
            </a:r>
            <a:r>
              <a:rPr lang="ko-KR" altLang="en-US" dirty="0"/>
              <a:t> 함수는 값이 </a:t>
            </a:r>
            <a:r>
              <a:rPr lang="en-US" altLang="ko-KR" dirty="0"/>
              <a:t>null </a:t>
            </a:r>
            <a:r>
              <a:rPr lang="ko-KR" altLang="en-US" dirty="0"/>
              <a:t>값인 경우</a:t>
            </a:r>
            <a:r>
              <a:rPr lang="en-US" altLang="ko-KR" dirty="0"/>
              <a:t>, </a:t>
            </a:r>
            <a:r>
              <a:rPr lang="ko-KR" altLang="en-US" dirty="0"/>
              <a:t>세지 않는다는 점입니다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결과를 보면 알 수 있듯</a:t>
            </a:r>
            <a:r>
              <a:rPr lang="en-US" altLang="ko-KR" dirty="0"/>
              <a:t>, Age </a:t>
            </a:r>
            <a:r>
              <a:rPr lang="ko-KR" altLang="en-US" dirty="0"/>
              <a:t>칼럼에는 </a:t>
            </a:r>
            <a:r>
              <a:rPr lang="en-US" altLang="ko-KR" dirty="0"/>
              <a:t>null </a:t>
            </a:r>
            <a:r>
              <a:rPr lang="ko-KR" altLang="en-US" dirty="0"/>
              <a:t>값이 있어</a:t>
            </a:r>
            <a:r>
              <a:rPr lang="en-US" altLang="ko-KR" dirty="0"/>
              <a:t>, </a:t>
            </a:r>
            <a:r>
              <a:rPr lang="ko-KR" altLang="en-US" dirty="0"/>
              <a:t>전체 </a:t>
            </a:r>
            <a:r>
              <a:rPr lang="en-US" altLang="ko-KR" dirty="0"/>
              <a:t>891</a:t>
            </a:r>
            <a:r>
              <a:rPr lang="ko-KR" altLang="en-US" dirty="0"/>
              <a:t>개가 아닌 </a:t>
            </a:r>
            <a:r>
              <a:rPr lang="en-US" altLang="ko-KR" dirty="0"/>
              <a:t>714</a:t>
            </a:r>
            <a:r>
              <a:rPr lang="ko-KR" altLang="en-US" dirty="0"/>
              <a:t>개의 로우만이 </a:t>
            </a:r>
            <a:r>
              <a:rPr lang="en-US" altLang="ko-KR" dirty="0"/>
              <a:t>count </a:t>
            </a:r>
            <a:r>
              <a:rPr lang="ko-KR" altLang="en-US" dirty="0"/>
              <a:t>되었습니다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298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</a:t>
            </a:r>
            <a:r>
              <a:rPr lang="en-US" altLang="ko-KR" dirty="0"/>
              <a:t>mean()</a:t>
            </a:r>
            <a:r>
              <a:rPr lang="ko-KR" altLang="en-US" dirty="0"/>
              <a:t>를 소개하겠습니다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주어진 데이터의 평균을 구하는 메소드입니다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메소드의 파라미터는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Count</a:t>
            </a:r>
            <a:r>
              <a:rPr lang="ko-KR" altLang="en-US" dirty="0"/>
              <a:t>와는 달리</a:t>
            </a:r>
            <a:r>
              <a:rPr lang="en-US" altLang="ko-KR" dirty="0"/>
              <a:t>, </a:t>
            </a:r>
            <a:r>
              <a:rPr lang="ko-KR" altLang="en-US" dirty="0"/>
              <a:t>평균을 구할 때 </a:t>
            </a:r>
            <a:r>
              <a:rPr lang="en-US" altLang="ko-KR" dirty="0"/>
              <a:t>null</a:t>
            </a:r>
            <a:r>
              <a:rPr lang="ko-KR" altLang="en-US" dirty="0"/>
              <a:t>값을 </a:t>
            </a:r>
            <a:r>
              <a:rPr lang="ko-KR" altLang="en-US" dirty="0" err="1"/>
              <a:t>건너뛸지의</a:t>
            </a:r>
            <a:r>
              <a:rPr lang="ko-KR" altLang="en-US" dirty="0"/>
              <a:t> 여부를 파라미터로 묻는다는 사실을 알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numeric_only</a:t>
            </a:r>
            <a:r>
              <a:rPr lang="ko-KR" altLang="en-US" dirty="0"/>
              <a:t>라는 옵션을 통해 숫자형 데이터만을 구분할 필요 없이 빠르게 평균을 구할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5886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</a:t>
            </a:r>
            <a:r>
              <a:rPr lang="en-US" altLang="ko-KR" dirty="0" err="1"/>
              <a:t>groupby</a:t>
            </a:r>
            <a:r>
              <a:rPr lang="en-US" altLang="ko-KR" dirty="0"/>
              <a:t>()</a:t>
            </a:r>
            <a:r>
              <a:rPr lang="ko-KR" altLang="en-US" dirty="0"/>
              <a:t>를 소개하겠습니다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주어진 데이터를 하나의 묶음으로 반환하는 메소드입니다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메소드는 많은 파라미터가 있지만</a:t>
            </a:r>
            <a:r>
              <a:rPr lang="en-US" altLang="ko-KR" dirty="0"/>
              <a:t>, </a:t>
            </a:r>
            <a:r>
              <a:rPr lang="ko-KR" altLang="en-US" dirty="0"/>
              <a:t>주로 사용하는 파라미터는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위의 예시에서는 타이타닉 데이터를 </a:t>
            </a:r>
            <a:r>
              <a:rPr lang="en-US" altLang="ko-KR" dirty="0" err="1"/>
              <a:t>Pclass</a:t>
            </a:r>
            <a:r>
              <a:rPr lang="en-US" altLang="ko-KR" dirty="0"/>
              <a:t> </a:t>
            </a:r>
            <a:r>
              <a:rPr lang="ko-KR" altLang="en-US" dirty="0"/>
              <a:t>별로 묶은 후</a:t>
            </a:r>
            <a:r>
              <a:rPr lang="en-US" altLang="ko-KR" dirty="0"/>
              <a:t>, count</a:t>
            </a:r>
            <a:r>
              <a:rPr lang="ko-KR" altLang="en-US" dirty="0"/>
              <a:t>를 적용하였습니다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이후 </a:t>
            </a:r>
            <a:r>
              <a:rPr lang="en-US" altLang="ko-KR" dirty="0" err="1"/>
              <a:t>agg</a:t>
            </a:r>
            <a:r>
              <a:rPr lang="en-US" altLang="ko-KR" dirty="0"/>
              <a:t>() </a:t>
            </a:r>
            <a:r>
              <a:rPr lang="ko-KR" altLang="en-US" dirty="0"/>
              <a:t>등을</a:t>
            </a:r>
            <a:r>
              <a:rPr lang="en-US" altLang="ko-KR" dirty="0"/>
              <a:t> </a:t>
            </a:r>
            <a:r>
              <a:rPr lang="ko-KR" altLang="en-US" dirty="0"/>
              <a:t>통해 묶은 이후 칼럼별로 서로 다른 집계함수를 적용할 수도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9624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결손 데이터는 값이 </a:t>
            </a:r>
            <a:r>
              <a:rPr lang="en-US" altLang="ko-KR" dirty="0"/>
              <a:t>Null</a:t>
            </a:r>
            <a:r>
              <a:rPr lang="ko-KR" altLang="en-US" dirty="0"/>
              <a:t>인 데이터를 의미합니다</a:t>
            </a:r>
            <a:r>
              <a:rPr lang="en-US" altLang="ko-KR" dirty="0"/>
              <a:t>. Pandas</a:t>
            </a:r>
            <a:r>
              <a:rPr lang="ko-KR" altLang="en-US" dirty="0"/>
              <a:t>에서는 </a:t>
            </a:r>
            <a:r>
              <a:rPr lang="en-US" altLang="ko-KR" dirty="0" err="1"/>
              <a:t>Numpy</a:t>
            </a:r>
            <a:r>
              <a:rPr lang="ko-KR" altLang="en-US" dirty="0"/>
              <a:t>의 </a:t>
            </a:r>
            <a:r>
              <a:rPr lang="en-US" altLang="ko-KR" dirty="0"/>
              <a:t>Not A Number</a:t>
            </a:r>
            <a:r>
              <a:rPr lang="ko-KR" altLang="en-US" dirty="0"/>
              <a:t>로 표시합니다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여기에는 두 가지 메소드가 활용되는데요</a:t>
            </a:r>
            <a:r>
              <a:rPr lang="en-US" altLang="ko-KR" dirty="0"/>
              <a:t>, </a:t>
            </a:r>
            <a:r>
              <a:rPr lang="en-US" altLang="ko-KR" dirty="0" err="1"/>
              <a:t>isna</a:t>
            </a:r>
            <a:r>
              <a:rPr lang="en-US" altLang="ko-KR" dirty="0"/>
              <a:t>()</a:t>
            </a:r>
            <a:r>
              <a:rPr lang="ko-KR" altLang="en-US" dirty="0"/>
              <a:t>는 해당 데이터가 </a:t>
            </a:r>
            <a:r>
              <a:rPr lang="en-US" altLang="ko-KR" dirty="0" err="1"/>
              <a:t>NaN</a:t>
            </a:r>
            <a:r>
              <a:rPr lang="ko-KR" altLang="en-US" dirty="0"/>
              <a:t>인지 확인할 때 쓰이고</a:t>
            </a:r>
            <a:r>
              <a:rPr lang="en-US" altLang="ko-KR" dirty="0"/>
              <a:t>, </a:t>
            </a:r>
            <a:r>
              <a:rPr lang="en-US" altLang="ko-KR" dirty="0" err="1"/>
              <a:t>fillna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값을 다른 값으로 대체할 때 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예시에서 보이듯 직접 대입할 값을 지정할 수도 있고</a:t>
            </a:r>
            <a:r>
              <a:rPr lang="en-US" altLang="ko-KR" dirty="0"/>
              <a:t>, </a:t>
            </a:r>
            <a:r>
              <a:rPr lang="ko-KR" altLang="en-US" dirty="0"/>
              <a:t>집계함수 등을 활용해서 대체할 수도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33723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apply lambda </a:t>
            </a:r>
            <a:r>
              <a:rPr lang="ko-KR" altLang="en-US" dirty="0"/>
              <a:t>식으로 데이터를 가공하는 방법입니다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Lambda function</a:t>
            </a:r>
            <a:r>
              <a:rPr lang="ko-KR" altLang="en-US" dirty="0"/>
              <a:t>은 </a:t>
            </a:r>
            <a:r>
              <a:rPr lang="ko-KR" altLang="en-US" dirty="0" err="1"/>
              <a:t>파이썬에서</a:t>
            </a:r>
            <a:r>
              <a:rPr lang="ko-KR" altLang="en-US" dirty="0"/>
              <a:t> 함수형 프로그래밍을 지원하기 위해 사용되는 기능입니다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Lambda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활용한다면 복잡한 데이터 가공을 간단하게 표현할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 두 방식으로 </a:t>
            </a:r>
            <a:r>
              <a:rPr lang="en-US" altLang="ko-KR" dirty="0"/>
              <a:t>lambda </a:t>
            </a:r>
            <a:r>
              <a:rPr lang="ko-KR" altLang="en-US" dirty="0"/>
              <a:t>함수를 이용할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간단한 </a:t>
            </a:r>
            <a:r>
              <a:rPr lang="en-US" altLang="ko-KR" dirty="0"/>
              <a:t>lambda </a:t>
            </a:r>
            <a:r>
              <a:rPr lang="ko-KR" altLang="en-US" dirty="0"/>
              <a:t>작업의 경우 </a:t>
            </a:r>
            <a:r>
              <a:rPr lang="en-US" altLang="ko-KR" dirty="0"/>
              <a:t>if-else </a:t>
            </a:r>
            <a:r>
              <a:rPr lang="ko-KR" altLang="en-US" dirty="0"/>
              <a:t>문 등을 활용해 표현할 수 있고</a:t>
            </a:r>
            <a:r>
              <a:rPr lang="en-US" altLang="ko-KR" dirty="0"/>
              <a:t>, </a:t>
            </a:r>
            <a:r>
              <a:rPr lang="ko-KR" altLang="en-US" dirty="0"/>
              <a:t>조금 더 복잡한 작업의 경우 함수를 지정할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588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711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넘파이는</a:t>
            </a:r>
            <a:r>
              <a:rPr lang="ko-KR" altLang="en-US" dirty="0"/>
              <a:t> 선형대수 기반의 프로그램을 쉽게 만들 수 있게 지원하는 패키지입니다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저수준</a:t>
            </a:r>
            <a:r>
              <a:rPr lang="ko-KR" altLang="en-US" dirty="0"/>
              <a:t> 언어 기반의 호환 </a:t>
            </a:r>
            <a:r>
              <a:rPr lang="en-US" altLang="ko-KR" dirty="0"/>
              <a:t>API </a:t>
            </a:r>
            <a:r>
              <a:rPr lang="ko-KR" altLang="en-US" dirty="0"/>
              <a:t>지원하며</a:t>
            </a:r>
            <a:r>
              <a:rPr lang="en-US" altLang="ko-KR" dirty="0"/>
              <a:t> </a:t>
            </a:r>
            <a:r>
              <a:rPr lang="ko-KR" altLang="en-US" dirty="0"/>
              <a:t>매우 빠른 배열 연산 보장하고 데이터 핸들링 기능을 지원합니다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넘파이는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알고리즘의 기반이 될 뿐 아니라 </a:t>
            </a:r>
            <a:r>
              <a:rPr lang="ko-KR" altLang="en-US" dirty="0" err="1"/>
              <a:t>판다스와</a:t>
            </a:r>
            <a:r>
              <a:rPr lang="ko-KR" altLang="en-US" dirty="0"/>
              <a:t> 같은 다른 데이터 핸들링 패키지를 다루는 데에 도움이 되기 때문에 중요합니다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단점으로는 </a:t>
            </a:r>
            <a:r>
              <a:rPr lang="ko-KR" altLang="en-US" dirty="0" err="1"/>
              <a:t>파이썬의</a:t>
            </a:r>
            <a:r>
              <a:rPr lang="ko-KR" altLang="en-US" dirty="0"/>
              <a:t> 특징인 수행 성능의 제약이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802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넘파이는</a:t>
            </a:r>
            <a:r>
              <a:rPr lang="ko-KR" altLang="en-US" dirty="0"/>
              <a:t> 선형대수 기반의 프로그램을 쉽게 만들 수 있게 지원하는 패키지입니다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저수준</a:t>
            </a:r>
            <a:r>
              <a:rPr lang="ko-KR" altLang="en-US" dirty="0"/>
              <a:t> 언어 기반의 호환 </a:t>
            </a:r>
            <a:r>
              <a:rPr lang="en-US" altLang="ko-KR" dirty="0"/>
              <a:t>API </a:t>
            </a:r>
            <a:r>
              <a:rPr lang="ko-KR" altLang="en-US" dirty="0"/>
              <a:t>지원하며</a:t>
            </a:r>
            <a:r>
              <a:rPr lang="en-US" altLang="ko-KR" dirty="0"/>
              <a:t> </a:t>
            </a:r>
            <a:r>
              <a:rPr lang="ko-KR" altLang="en-US" dirty="0"/>
              <a:t>매우 빠른 배열 연산 보장하고 데이터 핸들링 기능을 지원합니다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넘파이는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알고리즘의 기반이 될 뿐 아니라 </a:t>
            </a:r>
            <a:r>
              <a:rPr lang="ko-KR" altLang="en-US" dirty="0" err="1"/>
              <a:t>판다스와</a:t>
            </a:r>
            <a:r>
              <a:rPr lang="ko-KR" altLang="en-US" dirty="0"/>
              <a:t> 같은 다른 데이터 핸들링 패키지를 다루는 데에 도움이 되기 때문에 중요합니다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단점으로는 </a:t>
            </a:r>
            <a:r>
              <a:rPr lang="ko-KR" altLang="en-US" dirty="0" err="1"/>
              <a:t>파이썬의</a:t>
            </a:r>
            <a:r>
              <a:rPr lang="ko-KR" altLang="en-US" dirty="0"/>
              <a:t> 특징인 수행 성능의 제약이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27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넘파이는</a:t>
            </a:r>
            <a:r>
              <a:rPr lang="ko-KR" altLang="en-US" dirty="0"/>
              <a:t> 선형대수 기반의 프로그램을 쉽게 만들 수 있게 지원하는 패키지입니다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저수준</a:t>
            </a:r>
            <a:r>
              <a:rPr lang="ko-KR" altLang="en-US" dirty="0"/>
              <a:t> 언어 기반의 호환 </a:t>
            </a:r>
            <a:r>
              <a:rPr lang="en-US" altLang="ko-KR" dirty="0"/>
              <a:t>API </a:t>
            </a:r>
            <a:r>
              <a:rPr lang="ko-KR" altLang="en-US" dirty="0"/>
              <a:t>지원하며</a:t>
            </a:r>
            <a:r>
              <a:rPr lang="en-US" altLang="ko-KR" dirty="0"/>
              <a:t> </a:t>
            </a:r>
            <a:r>
              <a:rPr lang="ko-KR" altLang="en-US" dirty="0"/>
              <a:t>매우 빠른 배열 연산 보장하고 데이터 핸들링 기능을 지원합니다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넘파이는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알고리즘의 기반이 될 뿐 아니라 </a:t>
            </a:r>
            <a:r>
              <a:rPr lang="ko-KR" altLang="en-US" dirty="0" err="1"/>
              <a:t>판다스와</a:t>
            </a:r>
            <a:r>
              <a:rPr lang="ko-KR" altLang="en-US" dirty="0"/>
              <a:t> 같은 다른 데이터 핸들링 패키지를 다루는 데에 도움이 되기 때문에 중요합니다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단점으로는 </a:t>
            </a:r>
            <a:r>
              <a:rPr lang="ko-KR" altLang="en-US" dirty="0" err="1"/>
              <a:t>파이썬의</a:t>
            </a:r>
            <a:r>
              <a:rPr lang="ko-KR" altLang="en-US" dirty="0"/>
              <a:t> 특징인 수행 성능의 제약이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824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넘파이는</a:t>
            </a:r>
            <a:r>
              <a:rPr lang="ko-KR" altLang="en-US" dirty="0"/>
              <a:t> 선형대수 기반의 프로그램을 쉽게 만들 수 있게 지원하는 패키지입니다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저수준</a:t>
            </a:r>
            <a:r>
              <a:rPr lang="ko-KR" altLang="en-US" dirty="0"/>
              <a:t> 언어 기반의 호환 </a:t>
            </a:r>
            <a:r>
              <a:rPr lang="en-US" altLang="ko-KR" dirty="0"/>
              <a:t>API </a:t>
            </a:r>
            <a:r>
              <a:rPr lang="ko-KR" altLang="en-US" dirty="0"/>
              <a:t>지원하며</a:t>
            </a:r>
            <a:r>
              <a:rPr lang="en-US" altLang="ko-KR" dirty="0"/>
              <a:t> </a:t>
            </a:r>
            <a:r>
              <a:rPr lang="ko-KR" altLang="en-US" dirty="0"/>
              <a:t>매우 빠른 배열 연산 보장하고 데이터 핸들링 기능을 지원합니다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넘파이는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알고리즘의 기반이 될 뿐 아니라 </a:t>
            </a:r>
            <a:r>
              <a:rPr lang="ko-KR" altLang="en-US" dirty="0" err="1"/>
              <a:t>판다스와</a:t>
            </a:r>
            <a:r>
              <a:rPr lang="ko-KR" altLang="en-US" dirty="0"/>
              <a:t> 같은 다른 데이터 핸들링 패키지를 다루는 데에 도움이 되기 때문에 중요합니다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단점으로는 </a:t>
            </a:r>
            <a:r>
              <a:rPr lang="ko-KR" altLang="en-US" dirty="0" err="1"/>
              <a:t>파이썬의</a:t>
            </a:r>
            <a:r>
              <a:rPr lang="ko-KR" altLang="en-US" dirty="0"/>
              <a:t> 특징인 수행 성능의 제약이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503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Ndarray</a:t>
            </a:r>
            <a:r>
              <a:rPr lang="ko-KR" altLang="en-US" dirty="0"/>
              <a:t>의 경우 </a:t>
            </a:r>
            <a:r>
              <a:rPr lang="ko-KR" altLang="en-US" dirty="0" err="1"/>
              <a:t>넘파이</a:t>
            </a:r>
            <a:r>
              <a:rPr lang="ko-KR" altLang="en-US" dirty="0"/>
              <a:t> 기반의 데이터 타입으로 </a:t>
            </a:r>
            <a:r>
              <a:rPr lang="en-US" altLang="ko-KR" dirty="0"/>
              <a:t>3</a:t>
            </a:r>
            <a:r>
              <a:rPr lang="ko-KR" altLang="en-US" dirty="0"/>
              <a:t>가지 차원으로 나타낼 수 있으며</a:t>
            </a:r>
            <a:r>
              <a:rPr lang="en-US" altLang="ko-KR" dirty="0"/>
              <a:t>, </a:t>
            </a:r>
            <a:r>
              <a:rPr lang="ko-KR" altLang="en-US" dirty="0"/>
              <a:t>형태를  확인하기 위해서는 배열에서 </a:t>
            </a:r>
            <a:r>
              <a:rPr lang="en-US" altLang="ko-KR" dirty="0"/>
              <a:t>shape </a:t>
            </a:r>
            <a:r>
              <a:rPr lang="ko-KR" altLang="en-US" dirty="0"/>
              <a:t>함수를 호출하면</a:t>
            </a:r>
            <a:r>
              <a:rPr lang="en-US" altLang="ko-KR" dirty="0"/>
              <a:t>, </a:t>
            </a:r>
            <a:r>
              <a:rPr lang="ko-KR" altLang="en-US" dirty="0"/>
              <a:t>차원을 확인하기 위해서는 </a:t>
            </a:r>
            <a:r>
              <a:rPr lang="en-US" altLang="ko-KR" dirty="0" err="1"/>
              <a:t>ndim</a:t>
            </a:r>
            <a:r>
              <a:rPr lang="ko-KR" altLang="en-US" dirty="0"/>
              <a:t>을 호출하면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내의 데이터 값은 </a:t>
            </a:r>
            <a:r>
              <a:rPr lang="ko-KR" altLang="en-US" dirty="0" err="1"/>
              <a:t>숫자값</a:t>
            </a:r>
            <a:r>
              <a:rPr lang="ko-KR" altLang="en-US" dirty="0"/>
              <a:t> 문자열 값 불 값 등이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List</a:t>
            </a:r>
            <a:r>
              <a:rPr lang="ko-KR" altLang="en-US" dirty="0"/>
              <a:t>와 달리 서로 다른 유형의 데이터가 섞여 있는 것이 불가능하기에 만약 다른 데이터 유형이 섞여 있는 리스트를 </a:t>
            </a:r>
            <a:r>
              <a:rPr lang="en-US" altLang="ko-KR" dirty="0" err="1"/>
              <a:t>ndarray</a:t>
            </a:r>
            <a:r>
              <a:rPr lang="ko-KR" altLang="en-US" dirty="0"/>
              <a:t>로 변경하면 데이터 크기가 더 큰 타입으로 형 변환을 적용합니다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73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스터디 </a:t>
            </a:r>
            <a:r>
              <a:rPr lang="en-US" altLang="ko" sz="2500" b="1" dirty="0">
                <a:solidFill>
                  <a:srgbClr val="19264B"/>
                </a:solidFill>
              </a:rPr>
              <a:t>1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r>
              <a:rPr lang="ko" dirty="0">
                <a:solidFill>
                  <a:srgbClr val="19264B"/>
                </a:solidFill>
              </a:rPr>
              <a:t>.03.</a:t>
            </a:r>
            <a:r>
              <a:rPr lang="en-US" altLang="ko" dirty="0">
                <a:solidFill>
                  <a:srgbClr val="19264B"/>
                </a:solidFill>
              </a:rPr>
              <a:t>12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정현석</a:t>
            </a:r>
            <a:r>
              <a:rPr lang="en-US" altLang="ko-KR" sz="1100" dirty="0">
                <a:solidFill>
                  <a:srgbClr val="19264B"/>
                </a:solidFill>
              </a:rPr>
              <a:t>, </a:t>
            </a:r>
            <a:r>
              <a:rPr lang="ko-KR" altLang="en-US" sz="1100" dirty="0" err="1">
                <a:solidFill>
                  <a:srgbClr val="19264B"/>
                </a:solidFill>
              </a:rPr>
              <a:t>김소원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976933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생성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특정 크기와 차원을 가진 </a:t>
            </a:r>
            <a:r>
              <a:rPr lang="en-US" altLang="ko-KR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를 연속 값이나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또는 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초기화해 만드는 경우</a:t>
            </a:r>
            <a:endParaRPr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1EBFFC-3AFA-51C4-43D5-19CC49373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6" b="68273"/>
          <a:stretch/>
        </p:blipFill>
        <p:spPr>
          <a:xfrm>
            <a:off x="1446728" y="1505221"/>
            <a:ext cx="7580042" cy="1054050"/>
          </a:xfrm>
          <a:prstGeom prst="rect">
            <a:avLst/>
          </a:prstGeom>
        </p:spPr>
      </p:pic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69260B3B-48E9-7132-2398-C140973AB679}"/>
              </a:ext>
            </a:extLst>
          </p:cNvPr>
          <p:cNvSpPr txBox="1"/>
          <p:nvPr/>
        </p:nvSpPr>
        <p:spPr>
          <a:xfrm>
            <a:off x="1408974" y="1119650"/>
            <a:ext cx="107241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arange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BB79703D-8472-7CCD-8566-FD723CD39615}"/>
              </a:ext>
            </a:extLst>
          </p:cNvPr>
          <p:cNvSpPr txBox="1"/>
          <p:nvPr/>
        </p:nvSpPr>
        <p:spPr>
          <a:xfrm>
            <a:off x="1446716" y="2442605"/>
            <a:ext cx="209501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zeros, ones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E23177C3-3220-1370-55B5-98C40AE54CD1}"/>
              </a:ext>
            </a:extLst>
          </p:cNvPr>
          <p:cNvSpPr txBox="1"/>
          <p:nvPr/>
        </p:nvSpPr>
        <p:spPr>
          <a:xfrm>
            <a:off x="5773867" y="2812069"/>
            <a:ext cx="107241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ones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2FD5C-EE9D-A092-F7BC-EEC043D33C37}"/>
              </a:ext>
            </a:extLst>
          </p:cNvPr>
          <p:cNvSpPr txBox="1"/>
          <p:nvPr/>
        </p:nvSpPr>
        <p:spPr>
          <a:xfrm>
            <a:off x="2958975" y="2558005"/>
            <a:ext cx="5286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튜플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형태의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shape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값을 입력하여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또는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array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C9D29-6217-2924-7F3C-4CF18695B1C3}"/>
              </a:ext>
            </a:extLst>
          </p:cNvPr>
          <p:cNvSpPr txBox="1"/>
          <p:nvPr/>
        </p:nvSpPr>
        <p:spPr>
          <a:xfrm>
            <a:off x="2423211" y="1241835"/>
            <a:ext cx="562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값만 지정하거나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start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값도 함께 지정하여 연속 값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03AD55-76B5-F3E9-97D1-DDD6931A8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8" t="29989" r="515" b="-344"/>
          <a:stretch/>
        </p:blipFill>
        <p:spPr>
          <a:xfrm>
            <a:off x="1446728" y="2919938"/>
            <a:ext cx="7580042" cy="21340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36CA4C-585B-31EF-031A-9FC0A779DC2A}"/>
              </a:ext>
            </a:extLst>
          </p:cNvPr>
          <p:cNvSpPr/>
          <p:nvPr/>
        </p:nvSpPr>
        <p:spPr>
          <a:xfrm>
            <a:off x="2472798" y="1677029"/>
            <a:ext cx="792214" cy="188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3C0E34-AB65-EE41-D09B-DDF6EC2082BA}"/>
              </a:ext>
            </a:extLst>
          </p:cNvPr>
          <p:cNvSpPr/>
          <p:nvPr/>
        </p:nvSpPr>
        <p:spPr>
          <a:xfrm>
            <a:off x="2234534" y="3027175"/>
            <a:ext cx="1762209" cy="199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085F7E-2CD8-53F2-1DAC-C9620820D965}"/>
              </a:ext>
            </a:extLst>
          </p:cNvPr>
          <p:cNvSpPr/>
          <p:nvPr/>
        </p:nvSpPr>
        <p:spPr>
          <a:xfrm>
            <a:off x="2185164" y="3484378"/>
            <a:ext cx="901474" cy="199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97693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차원 변경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653F5601-5648-8B1F-D924-9E542C953694}"/>
              </a:ext>
            </a:extLst>
          </p:cNvPr>
          <p:cNvSpPr txBox="1"/>
          <p:nvPr/>
        </p:nvSpPr>
        <p:spPr>
          <a:xfrm>
            <a:off x="1536321" y="3008073"/>
            <a:ext cx="6976933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b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</a:defRPr>
            </a:lvl1pPr>
          </a:lstStyle>
          <a:p>
            <a:r>
              <a:rPr lang="ko-KR" altLang="en-US" dirty="0">
                <a:sym typeface="NanumGothic ExtraBold"/>
              </a:rPr>
              <a:t>차원 변경</a:t>
            </a:r>
            <a:r>
              <a:rPr lang="en-US" altLang="ko-KR" dirty="0">
                <a:sym typeface="NanumGothic ExtraBold"/>
              </a:rPr>
              <a:t>(reshape)</a:t>
            </a:r>
          </a:p>
          <a:p>
            <a:endParaRPr lang="en-US" altLang="ko-KR" dirty="0">
              <a:sym typeface="NanumGothic ExtraBold"/>
            </a:endParaRPr>
          </a:p>
          <a:p>
            <a:r>
              <a:rPr lang="ko-KR" altLang="en-US" dirty="0">
                <a:sym typeface="NanumGothic ExtraBold"/>
              </a:rPr>
              <a:t>원하는 열과 행으로 바꾼다</a:t>
            </a:r>
            <a:r>
              <a:rPr lang="en-US" altLang="ko-KR" dirty="0">
                <a:sym typeface="NanumGothic ExtraBold"/>
              </a:rPr>
              <a:t>.</a:t>
            </a:r>
          </a:p>
          <a:p>
            <a:endParaRPr lang="en-US" altLang="ko-KR" dirty="0">
              <a:sym typeface="NanumGothic ExtraBold"/>
            </a:endParaRPr>
          </a:p>
          <a:p>
            <a:r>
              <a:rPr lang="en-US" altLang="ko-KR" dirty="0">
                <a:sym typeface="NanumGothic ExtraBold"/>
              </a:rPr>
              <a:t>① </a:t>
            </a:r>
            <a:r>
              <a:rPr lang="ko-KR" altLang="en-US" dirty="0">
                <a:sym typeface="NanumGothic ExtraBold"/>
              </a:rPr>
              <a:t>열과 행 모두 지정한다</a:t>
            </a:r>
            <a:r>
              <a:rPr lang="en-US" altLang="ko-KR" dirty="0">
                <a:sym typeface="NanumGothic ExtraBold"/>
              </a:rPr>
              <a:t>.</a:t>
            </a:r>
          </a:p>
          <a:p>
            <a:r>
              <a:rPr lang="en-US" altLang="ko-KR" dirty="0">
                <a:sym typeface="NanumGothic ExtraBold"/>
              </a:rPr>
              <a:t>② </a:t>
            </a:r>
            <a:r>
              <a:rPr lang="ko-KR" altLang="en-US" dirty="0">
                <a:sym typeface="NanumGothic ExtraBold"/>
              </a:rPr>
              <a:t>열 또는 행만 지정한다</a:t>
            </a:r>
            <a:r>
              <a:rPr lang="en-US" altLang="ko-KR" dirty="0">
                <a:sym typeface="NanumGothic ExtraBold"/>
              </a:rPr>
              <a:t>.</a:t>
            </a:r>
          </a:p>
        </p:txBody>
      </p:sp>
      <p:pic>
        <p:nvPicPr>
          <p:cNvPr id="13314" name="Picture 2" descr="NumPy: numpy.reshape() function - w3resource">
            <a:extLst>
              <a:ext uri="{FF2B5EF4-FFF2-40B4-BE49-F238E27FC236}">
                <a16:creationId xmlns:a16="http://schemas.microsoft.com/office/drawing/2014/main" id="{B8EBBC28-9C83-B30C-E3FB-47EE79CD5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9"/>
          <a:stretch/>
        </p:blipFill>
        <p:spPr bwMode="auto">
          <a:xfrm>
            <a:off x="1536321" y="967287"/>
            <a:ext cx="2350735" cy="1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The Most Intuitive and Easiest Guide for Convolutional Neural Network | by  Jiwon Jeong | Towards Data Science">
            <a:extLst>
              <a:ext uri="{FF2B5EF4-FFF2-40B4-BE49-F238E27FC236}">
                <a16:creationId xmlns:a16="http://schemas.microsoft.com/office/drawing/2014/main" id="{9F0A4B5E-9313-BCF4-8EA2-154F44B68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286" y="1389577"/>
            <a:ext cx="4538032" cy="236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21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13CF14CF-299E-AD4A-79CB-053484BE4590}"/>
              </a:ext>
            </a:extLst>
          </p:cNvPr>
          <p:cNvSpPr txBox="1"/>
          <p:nvPr/>
        </p:nvSpPr>
        <p:spPr>
          <a:xfrm>
            <a:off x="1497038" y="837104"/>
            <a:ext cx="6976933" cy="365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특정한 데이터만 추출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일차원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en-US" altLang="ko-KR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arr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[0]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다차원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en-US" altLang="ko-KR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arr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[2,3]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슬라이싱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(Slicing)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lang="en-US" altLang="ko-KR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</a:t>
            </a:r>
            <a:r>
              <a:rPr lang="ko-KR" altLang="en-US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팬시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인덱싱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(Fancy Indexing)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Numpy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배열로 배열을 인덱싱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arr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[</a:t>
            </a:r>
            <a:r>
              <a:rPr lang="en-US" altLang="ko-KR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array_wanted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</a:t>
            </a:r>
            <a:r>
              <a:rPr lang="ko-KR" altLang="en-US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불린 인덱싱</a:t>
            </a:r>
            <a:r>
              <a:rPr lang="en-US" altLang="ko-KR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(Boolean Indexing)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E865BBEA-431B-C503-1785-7B803F02A859}"/>
              </a:ext>
            </a:extLst>
          </p:cNvPr>
          <p:cNvSpPr txBox="1"/>
          <p:nvPr/>
        </p:nvSpPr>
        <p:spPr>
          <a:xfrm>
            <a:off x="1408974" y="306875"/>
            <a:ext cx="697693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인덱싱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8AC04F-ECDF-C54D-3166-84538C15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771" y="56655"/>
            <a:ext cx="1970468" cy="22132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A5701F-EC7E-8AD4-D68A-BCFA9164B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657"/>
          <a:stretch/>
        </p:blipFill>
        <p:spPr>
          <a:xfrm>
            <a:off x="1573804" y="2131191"/>
            <a:ext cx="2773287" cy="10359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4A02BD-D6D1-94B8-F905-06238E55BE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614" r="40342" b="140"/>
          <a:stretch/>
        </p:blipFill>
        <p:spPr>
          <a:xfrm>
            <a:off x="4308454" y="2390391"/>
            <a:ext cx="2064562" cy="7767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342C33-5F8C-57D1-BD51-80FFA8966F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76" b="25921"/>
          <a:stretch/>
        </p:blipFill>
        <p:spPr>
          <a:xfrm>
            <a:off x="1573804" y="4157668"/>
            <a:ext cx="3266160" cy="907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571F8F-4DE8-31C9-54FF-FF4FE84D95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235" r="16363"/>
          <a:stretch/>
        </p:blipFill>
        <p:spPr>
          <a:xfrm>
            <a:off x="4916730" y="4758134"/>
            <a:ext cx="3007133" cy="3287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1AA49B-FD18-7C7B-9598-CC4FE10958F4}"/>
              </a:ext>
            </a:extLst>
          </p:cNvPr>
          <p:cNvSpPr/>
          <p:nvPr/>
        </p:nvSpPr>
        <p:spPr>
          <a:xfrm>
            <a:off x="2137947" y="4673236"/>
            <a:ext cx="1283540" cy="194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749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97693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정렬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sort(), 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argsort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</a:t>
            </a: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03A6F99E-B25D-7323-4290-9D5EF92DC905}"/>
              </a:ext>
            </a:extLst>
          </p:cNvPr>
          <p:cNvSpPr txBox="1"/>
          <p:nvPr/>
        </p:nvSpPr>
        <p:spPr>
          <a:xfrm>
            <a:off x="1408974" y="1055550"/>
            <a:ext cx="6976933" cy="3334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sort()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MS Gothic" panose="020B0609070205080204" pitchFamily="49" charset="-128"/>
                <a:ea typeface="NanumGothic ExtraBold"/>
                <a:cs typeface="NanumGothic ExtraBold"/>
                <a:sym typeface="NanumGothic ExtraBold"/>
              </a:rPr>
              <a:t>원본 행렬을 바꾸지 않은 채 오름차순으로 정렬된 배열을 도출한다</a:t>
            </a:r>
            <a:r>
              <a:rPr lang="en-US" altLang="ko-KR" b="1" dirty="0">
                <a:solidFill>
                  <a:srgbClr val="19264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anumGothic ExtraBold"/>
                <a:sym typeface="NanumGothic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anumGothic ExtraBold"/>
                <a:sym typeface="NanumGothic ExtraBold"/>
              </a:rPr>
              <a:t>내림차순</a:t>
            </a:r>
            <a:r>
              <a:rPr lang="en-US" altLang="ko-KR" b="1" dirty="0">
                <a:solidFill>
                  <a:srgbClr val="19264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anumGothic ExtraBold"/>
                <a:sym typeface="NanumGothic ExtraBold"/>
              </a:rPr>
              <a:t>: </a:t>
            </a:r>
            <a:r>
              <a:rPr lang="en-US" altLang="ko-KR" b="1" dirty="0" err="1">
                <a:solidFill>
                  <a:srgbClr val="19264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anumGothic ExtraBold"/>
                <a:sym typeface="NanumGothic ExtraBold"/>
              </a:rPr>
              <a:t>new_arr</a:t>
            </a:r>
            <a:r>
              <a:rPr lang="en-US" altLang="ko-KR" b="1" dirty="0">
                <a:solidFill>
                  <a:srgbClr val="19264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anumGothic ExtraBold"/>
                <a:sym typeface="NanumGothic ExtraBold"/>
              </a:rPr>
              <a:t>=sort(</a:t>
            </a:r>
            <a:r>
              <a:rPr lang="en-US" altLang="ko-KR" b="1" dirty="0" err="1">
                <a:solidFill>
                  <a:srgbClr val="19264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anumGothic ExtraBold"/>
                <a:sym typeface="NanumGothic ExtraBold"/>
              </a:rPr>
              <a:t>arr</a:t>
            </a:r>
            <a:r>
              <a:rPr lang="en-US" altLang="ko-KR" b="1" dirty="0">
                <a:solidFill>
                  <a:srgbClr val="19264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anumGothic ExtraBold"/>
                <a:sym typeface="NanumGothic ExtraBold"/>
              </a:rPr>
              <a:t>)[::-1]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19264B"/>
              </a:solidFill>
              <a:latin typeface="MS Gothic" panose="020B0609070205080204" pitchFamily="49" charset="-128"/>
              <a:ea typeface="MS Gothic" panose="020B0609070205080204" pitchFamily="49" charset="-128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argsort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원본 행렬을 바꾸고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새로운 배열을 출력하진 않는다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962F9-6B82-DC28-53AA-A1E6B520B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62" y="2004804"/>
            <a:ext cx="3124401" cy="16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0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4" y="306875"/>
            <a:ext cx="697693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행렬의 내적과 전치행렬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03A6F99E-B25D-7323-4290-9D5EF92DC905}"/>
              </a:ext>
            </a:extLst>
          </p:cNvPr>
          <p:cNvSpPr txBox="1"/>
          <p:nvPr/>
        </p:nvSpPr>
        <p:spPr>
          <a:xfrm>
            <a:off x="1408974" y="1055550"/>
            <a:ext cx="6976933" cy="287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내적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행렬 곱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np.dot(A, B)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19264B"/>
              </a:solidFill>
              <a:latin typeface="MS Gothic" panose="020B0609070205080204" pitchFamily="49" charset="-128"/>
              <a:ea typeface="MS Gothic" panose="020B0609070205080204" pitchFamily="49" charset="-128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전치 행렬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np.transpose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(A)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9B81F5-7FF3-075B-64A3-A7A18BE74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50" y="1211769"/>
            <a:ext cx="2314061" cy="11963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89B654-759C-D5B5-0F4E-7504F510A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778" y="2873043"/>
            <a:ext cx="2618804" cy="13677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71B008-70C8-4255-F642-D07190707F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750"/>
          <a:stretch/>
        </p:blipFill>
        <p:spPr>
          <a:xfrm>
            <a:off x="6081232" y="845454"/>
            <a:ext cx="3024131" cy="20593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55533E-1A1D-FE2B-03D2-5A32E1267B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46"/>
          <a:stretch/>
        </p:blipFill>
        <p:spPr>
          <a:xfrm>
            <a:off x="6119582" y="2975020"/>
            <a:ext cx="2974690" cy="19881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819D096-A5B2-B3F4-01C6-81B1B0D053F4}"/>
              </a:ext>
            </a:extLst>
          </p:cNvPr>
          <p:cNvSpPr/>
          <p:nvPr/>
        </p:nvSpPr>
        <p:spPr>
          <a:xfrm>
            <a:off x="7146499" y="1777658"/>
            <a:ext cx="683856" cy="16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1B1466-C201-0C27-D992-8ACF15A1F8CB}"/>
              </a:ext>
            </a:extLst>
          </p:cNvPr>
          <p:cNvSpPr/>
          <p:nvPr/>
        </p:nvSpPr>
        <p:spPr>
          <a:xfrm>
            <a:off x="7268847" y="3515932"/>
            <a:ext cx="849135" cy="206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3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 (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판다스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 descr="pandas - 위키백과, 우리 모두의 백과사전">
            <a:extLst>
              <a:ext uri="{FF2B5EF4-FFF2-40B4-BE49-F238E27FC236}">
                <a16:creationId xmlns:a16="http://schemas.microsoft.com/office/drawing/2014/main" id="{7635C5C0-D281-0EA5-6027-652047A39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24" y="1147763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E8DEB3B-2442-6729-1F29-2037A11EFEEF}"/>
              </a:ext>
            </a:extLst>
          </p:cNvPr>
          <p:cNvSpPr txBox="1"/>
          <p:nvPr/>
        </p:nvSpPr>
        <p:spPr>
          <a:xfrm>
            <a:off x="5298345" y="1612602"/>
            <a:ext cx="49794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분석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조작을 위한 라이브러리</a:t>
            </a:r>
            <a:endParaRPr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2D5E3F-3E93-1B06-632B-67B338CB9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498" y="2658835"/>
            <a:ext cx="4116754" cy="15763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683695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시작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파일을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로딩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기본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API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E8DEB3B-2442-6729-1F29-2037A11EFEEF}"/>
              </a:ext>
            </a:extLst>
          </p:cNvPr>
          <p:cNvSpPr txBox="1"/>
          <p:nvPr/>
        </p:nvSpPr>
        <p:spPr>
          <a:xfrm>
            <a:off x="5036408" y="1129524"/>
            <a:ext cx="342927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라이브러리 및 데이터파일 불러오기</a:t>
            </a:r>
            <a:endParaRPr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5D2C8B-C485-1609-CC57-9FEE8057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782" y="1158972"/>
            <a:ext cx="3244668" cy="3631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765299-C8DD-348D-0E4E-3B3C9E12A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400" y="1814555"/>
            <a:ext cx="1453353" cy="2387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DC7AFB-136C-E7E4-34F4-0F984640C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720" y="1814556"/>
            <a:ext cx="1650544" cy="238715"/>
          </a:xfrm>
          <a:prstGeom prst="rect">
            <a:avLst/>
          </a:prstGeom>
        </p:spPr>
      </p:pic>
      <p:sp>
        <p:nvSpPr>
          <p:cNvPr id="17" name="Google Shape;83;p16">
            <a:extLst>
              <a:ext uri="{FF2B5EF4-FFF2-40B4-BE49-F238E27FC236}">
                <a16:creationId xmlns:a16="http://schemas.microsoft.com/office/drawing/2014/main" id="{8C16DE45-F297-53C9-29B3-DE3095488066}"/>
              </a:ext>
            </a:extLst>
          </p:cNvPr>
          <p:cNvSpPr txBox="1"/>
          <p:nvPr/>
        </p:nvSpPr>
        <p:spPr>
          <a:xfrm>
            <a:off x="1526984" y="2030156"/>
            <a:ext cx="3877773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건수</a:t>
            </a:r>
            <a:r>
              <a:rPr lang="en-US" altLang="ko-KR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타입</a:t>
            </a:r>
            <a:r>
              <a:rPr lang="en-US" altLang="ko-KR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Null </a:t>
            </a:r>
            <a:r>
              <a:rPr lang="ko-KR" altLang="en-US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건수 파악 </a:t>
            </a:r>
            <a:endParaRPr sz="13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Google Shape;83;p16">
            <a:extLst>
              <a:ext uri="{FF2B5EF4-FFF2-40B4-BE49-F238E27FC236}">
                <a16:creationId xmlns:a16="http://schemas.microsoft.com/office/drawing/2014/main" id="{6750F96D-B32E-1A78-8DD9-C567343F166F}"/>
              </a:ext>
            </a:extLst>
          </p:cNvPr>
          <p:cNvSpPr txBox="1"/>
          <p:nvPr/>
        </p:nvSpPr>
        <p:spPr>
          <a:xfrm>
            <a:off x="5044572" y="2012443"/>
            <a:ext cx="3877773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3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숫자형 칼럼에 대한 개략적인 데이터 분포도 </a:t>
            </a:r>
            <a:endParaRPr sz="1300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5FC4-F210-ECCF-A65A-8C5719CC0B5E}"/>
              </a:ext>
            </a:extLst>
          </p:cNvPr>
          <p:cNvSpPr/>
          <p:nvPr/>
        </p:nvSpPr>
        <p:spPr>
          <a:xfrm>
            <a:off x="1643782" y="2571750"/>
            <a:ext cx="3244668" cy="239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77EC0C-6D6E-F872-616E-F774492A73D0}"/>
              </a:ext>
            </a:extLst>
          </p:cNvPr>
          <p:cNvSpPr/>
          <p:nvPr/>
        </p:nvSpPr>
        <p:spPr>
          <a:xfrm>
            <a:off x="5121767" y="2561290"/>
            <a:ext cx="3244668" cy="239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DCC53E-DDE2-A2DF-2FCB-8AFAD9755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8951" y="2601879"/>
            <a:ext cx="2234329" cy="23318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1F3EC3-3AD0-A372-33EE-E92C48A99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4757" y="2616866"/>
            <a:ext cx="2739675" cy="2270890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8DF8FEDC-A5BA-B57F-F2D8-DDE6F7F5F30C}"/>
              </a:ext>
            </a:extLst>
          </p:cNvPr>
          <p:cNvSpPr/>
          <p:nvPr/>
        </p:nvSpPr>
        <p:spPr>
          <a:xfrm>
            <a:off x="3863009" y="2913091"/>
            <a:ext cx="520271" cy="186431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4D7D31A8-0A94-F16E-60D0-C32233B6A232}"/>
              </a:ext>
            </a:extLst>
          </p:cNvPr>
          <p:cNvSpPr/>
          <p:nvPr/>
        </p:nvSpPr>
        <p:spPr>
          <a:xfrm>
            <a:off x="5406721" y="2877664"/>
            <a:ext cx="520271" cy="20862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9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683695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Pandas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시작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파일을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으로 로딩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기본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API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FE8DEB3B-2442-6729-1F29-2037A11EFEEF}"/>
              </a:ext>
            </a:extLst>
          </p:cNvPr>
          <p:cNvSpPr txBox="1"/>
          <p:nvPr/>
        </p:nvSpPr>
        <p:spPr>
          <a:xfrm>
            <a:off x="2226293" y="811846"/>
            <a:ext cx="1238388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endParaRPr lang="en-US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titanic_df</a:t>
            </a:r>
            <a:endParaRPr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FA47BB-9361-10AE-DF60-329183B7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507" y="1476993"/>
            <a:ext cx="1576990" cy="1381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18D487-B804-4081-A835-36A23D383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382" y="1587341"/>
            <a:ext cx="723900" cy="1190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68AEEE-CA4C-A0AA-28BE-8DFBEF55A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249" y="1700814"/>
            <a:ext cx="981075" cy="742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853851-4036-1B1B-A670-08FF1F6A5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437" y="4067213"/>
            <a:ext cx="952500" cy="666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DCB704-0600-BD19-E98A-85F46DCD7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8765" y="3965321"/>
            <a:ext cx="1104900" cy="914400"/>
          </a:xfrm>
          <a:prstGeom prst="rect">
            <a:avLst/>
          </a:prstGeom>
        </p:spPr>
      </p:pic>
      <p:sp>
        <p:nvSpPr>
          <p:cNvPr id="21" name="Google Shape;83;p16">
            <a:extLst>
              <a:ext uri="{FF2B5EF4-FFF2-40B4-BE49-F238E27FC236}">
                <a16:creationId xmlns:a16="http://schemas.microsoft.com/office/drawing/2014/main" id="{C2396EDF-32BA-BE98-3E01-42F4F91738B5}"/>
              </a:ext>
            </a:extLst>
          </p:cNvPr>
          <p:cNvSpPr txBox="1"/>
          <p:nvPr/>
        </p:nvSpPr>
        <p:spPr>
          <a:xfrm>
            <a:off x="4122873" y="811846"/>
            <a:ext cx="191348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Series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titanic_df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[‘</a:t>
            </a: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Pclass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’]</a:t>
            </a:r>
            <a:endParaRPr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5" name="Google Shape;83;p16">
            <a:extLst>
              <a:ext uri="{FF2B5EF4-FFF2-40B4-BE49-F238E27FC236}">
                <a16:creationId xmlns:a16="http://schemas.microsoft.com/office/drawing/2014/main" id="{4DCE20E3-A9EC-DC1C-B2E2-B421E4AC82CA}"/>
              </a:ext>
            </a:extLst>
          </p:cNvPr>
          <p:cNvSpPr txBox="1"/>
          <p:nvPr/>
        </p:nvSpPr>
        <p:spPr>
          <a:xfrm>
            <a:off x="5911922" y="811846"/>
            <a:ext cx="2900771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Series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titanic_df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[‘</a:t>
            </a: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Pclass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’].</a:t>
            </a: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value_counts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</a:t>
            </a:r>
            <a:endParaRPr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8A0666C2-60EF-546A-E42C-05AFE30848AF}"/>
              </a:ext>
            </a:extLst>
          </p:cNvPr>
          <p:cNvSpPr/>
          <p:nvPr/>
        </p:nvSpPr>
        <p:spPr>
          <a:xfrm>
            <a:off x="4008782" y="2072289"/>
            <a:ext cx="304800" cy="143794"/>
          </a:xfrm>
          <a:prstGeom prst="homePlate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FAA39B35-1029-D97B-380C-54D0AAC324EC}"/>
              </a:ext>
            </a:extLst>
          </p:cNvPr>
          <p:cNvSpPr/>
          <p:nvPr/>
        </p:nvSpPr>
        <p:spPr>
          <a:xfrm>
            <a:off x="5946365" y="2072289"/>
            <a:ext cx="304800" cy="143794"/>
          </a:xfrm>
          <a:prstGeom prst="homePlate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ADF4740F-8E0E-419E-34FA-41969D2E946D}"/>
              </a:ext>
            </a:extLst>
          </p:cNvPr>
          <p:cNvSpPr/>
          <p:nvPr/>
        </p:nvSpPr>
        <p:spPr>
          <a:xfrm>
            <a:off x="4827452" y="2826007"/>
            <a:ext cx="45719" cy="1312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위쪽 30">
            <a:extLst>
              <a:ext uri="{FF2B5EF4-FFF2-40B4-BE49-F238E27FC236}">
                <a16:creationId xmlns:a16="http://schemas.microsoft.com/office/drawing/2014/main" id="{C58B2507-4D17-0F4A-F095-9CD49BD199B1}"/>
              </a:ext>
            </a:extLst>
          </p:cNvPr>
          <p:cNvSpPr/>
          <p:nvPr/>
        </p:nvSpPr>
        <p:spPr>
          <a:xfrm>
            <a:off x="6874916" y="2499733"/>
            <a:ext cx="45719" cy="1312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83;p16">
            <a:extLst>
              <a:ext uri="{FF2B5EF4-FFF2-40B4-BE49-F238E27FC236}">
                <a16:creationId xmlns:a16="http://schemas.microsoft.com/office/drawing/2014/main" id="{B83015B2-C381-81B5-FF0D-AF143057A522}"/>
              </a:ext>
            </a:extLst>
          </p:cNvPr>
          <p:cNvSpPr txBox="1"/>
          <p:nvPr/>
        </p:nvSpPr>
        <p:spPr>
          <a:xfrm>
            <a:off x="1423353" y="3396271"/>
            <a:ext cx="326035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titanic_df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[‘Embarked’].</a:t>
            </a: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value_counts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</a:t>
            </a:r>
            <a:endParaRPr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4" name="Google Shape;83;p16">
            <a:extLst>
              <a:ext uri="{FF2B5EF4-FFF2-40B4-BE49-F238E27FC236}">
                <a16:creationId xmlns:a16="http://schemas.microsoft.com/office/drawing/2014/main" id="{C99C8AF8-2FA4-142A-5C89-367B1C7B44A1}"/>
              </a:ext>
            </a:extLst>
          </p:cNvPr>
          <p:cNvSpPr txBox="1"/>
          <p:nvPr/>
        </p:nvSpPr>
        <p:spPr>
          <a:xfrm>
            <a:off x="4567683" y="3396271"/>
            <a:ext cx="461446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titanic_df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[‘Embarked’].</a:t>
            </a: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value_counts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().(</a:t>
            </a:r>
            <a:r>
              <a:rPr lang="en-US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dropna</a:t>
            </a:r>
            <a:r>
              <a:rPr lang="en-US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=False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6" name="Google Shape;83;p16">
            <a:extLst>
              <a:ext uri="{FF2B5EF4-FFF2-40B4-BE49-F238E27FC236}">
                <a16:creationId xmlns:a16="http://schemas.microsoft.com/office/drawing/2014/main" id="{3D68E610-215B-D08A-B10D-D3BE021E0A05}"/>
              </a:ext>
            </a:extLst>
          </p:cNvPr>
          <p:cNvSpPr txBox="1"/>
          <p:nvPr/>
        </p:nvSpPr>
        <p:spPr>
          <a:xfrm>
            <a:off x="3893568" y="2891649"/>
            <a:ext cx="191348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1100" dirty="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7" name="Google Shape;83;p16">
            <a:extLst>
              <a:ext uri="{FF2B5EF4-FFF2-40B4-BE49-F238E27FC236}">
                <a16:creationId xmlns:a16="http://schemas.microsoft.com/office/drawing/2014/main" id="{905963D0-4E1E-45E6-0015-1796C399E2B7}"/>
              </a:ext>
            </a:extLst>
          </p:cNvPr>
          <p:cNvSpPr txBox="1"/>
          <p:nvPr/>
        </p:nvSpPr>
        <p:spPr>
          <a:xfrm>
            <a:off x="5941032" y="2581139"/>
            <a:ext cx="191348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1100" dirty="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4C76613-D0AC-4075-2ECB-D5DBB8273E71}"/>
              </a:ext>
            </a:extLst>
          </p:cNvPr>
          <p:cNvCxnSpPr>
            <a:cxnSpLocks/>
          </p:cNvCxnSpPr>
          <p:nvPr/>
        </p:nvCxnSpPr>
        <p:spPr>
          <a:xfrm>
            <a:off x="1623848" y="3286719"/>
            <a:ext cx="7188845" cy="0"/>
          </a:xfrm>
          <a:prstGeom prst="line">
            <a:avLst/>
          </a:prstGeom>
          <a:ln w="19050" cap="flat" cmpd="sng" algn="ctr">
            <a:solidFill>
              <a:srgbClr val="19264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화살표: 오각형 40">
            <a:extLst>
              <a:ext uri="{FF2B5EF4-FFF2-40B4-BE49-F238E27FC236}">
                <a16:creationId xmlns:a16="http://schemas.microsoft.com/office/drawing/2014/main" id="{4B6F731C-A53C-92EC-9978-179DC3310A22}"/>
              </a:ext>
            </a:extLst>
          </p:cNvPr>
          <p:cNvSpPr/>
          <p:nvPr/>
        </p:nvSpPr>
        <p:spPr>
          <a:xfrm>
            <a:off x="4675052" y="4350624"/>
            <a:ext cx="304800" cy="143794"/>
          </a:xfrm>
          <a:prstGeom prst="homePlate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99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22264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 리스트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딕셔너리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넘파이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변환하기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4777FE95-83CD-A5F8-828E-98E690C817A0}"/>
              </a:ext>
            </a:extLst>
          </p:cNvPr>
          <p:cNvSpPr txBox="1"/>
          <p:nvPr/>
        </p:nvSpPr>
        <p:spPr>
          <a:xfrm>
            <a:off x="6191183" y="1676942"/>
            <a:ext cx="190966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리스트</a:t>
            </a:r>
            <a:endParaRPr 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B6CA93D9-A382-CFCD-2D3B-CAA8D718D2CF}"/>
              </a:ext>
            </a:extLst>
          </p:cNvPr>
          <p:cNvSpPr txBox="1"/>
          <p:nvPr/>
        </p:nvSpPr>
        <p:spPr>
          <a:xfrm>
            <a:off x="6191182" y="2658690"/>
            <a:ext cx="190966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딕셔너리</a:t>
            </a:r>
            <a:endParaRPr 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E2F9B79A-D7D8-EE04-0929-FE84AB055220}"/>
              </a:ext>
            </a:extLst>
          </p:cNvPr>
          <p:cNvSpPr txBox="1"/>
          <p:nvPr/>
        </p:nvSpPr>
        <p:spPr>
          <a:xfrm>
            <a:off x="6191182" y="3640438"/>
            <a:ext cx="213301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넘파이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endParaRPr lang="en-US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A40CA9-C0C7-2395-8E80-26926DFB1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290" y="2129517"/>
            <a:ext cx="1216023" cy="1844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6DC3E6-0281-036A-C77A-6132FA7C7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290" y="4147484"/>
            <a:ext cx="1778425" cy="1584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5BF06E-BB1D-CAE6-F249-A9F69704A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881" y="3132773"/>
            <a:ext cx="2722347" cy="137343"/>
          </a:xfrm>
          <a:prstGeom prst="rect">
            <a:avLst/>
          </a:prstGeom>
        </p:spPr>
      </p:pic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B6B46818-AC12-F01F-7437-D6645577244B}"/>
              </a:ext>
            </a:extLst>
          </p:cNvPr>
          <p:cNvSpPr/>
          <p:nvPr/>
        </p:nvSpPr>
        <p:spPr>
          <a:xfrm>
            <a:off x="1897324" y="2215521"/>
            <a:ext cx="1563586" cy="1552904"/>
          </a:xfrm>
          <a:prstGeom prst="flowChartConnector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F8C8C8C7-6244-0EA8-AAAA-A4699320C08D}"/>
              </a:ext>
            </a:extLst>
          </p:cNvPr>
          <p:cNvSpPr txBox="1"/>
          <p:nvPr/>
        </p:nvSpPr>
        <p:spPr>
          <a:xfrm>
            <a:off x="1968649" y="2731537"/>
            <a:ext cx="190966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bg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endParaRPr lang="en-US" sz="2000" b="1" dirty="0">
              <a:solidFill>
                <a:schemeClr val="bg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36FA2B2-7E31-A793-5CE7-B829B4C8BAE6}"/>
              </a:ext>
            </a:extLst>
          </p:cNvPr>
          <p:cNvSpPr/>
          <p:nvPr/>
        </p:nvSpPr>
        <p:spPr>
          <a:xfrm>
            <a:off x="4185745" y="1954927"/>
            <a:ext cx="1181100" cy="78017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8243D91-7CA3-1FCA-FB24-8FE93C67178E}"/>
              </a:ext>
            </a:extLst>
          </p:cNvPr>
          <p:cNvSpPr/>
          <p:nvPr/>
        </p:nvSpPr>
        <p:spPr>
          <a:xfrm rot="10800000">
            <a:off x="4180488" y="2107327"/>
            <a:ext cx="1181100" cy="78017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3A8E8DD-7DAF-EFE1-1ED5-22DE83AD1CE0}"/>
              </a:ext>
            </a:extLst>
          </p:cNvPr>
          <p:cNvSpPr/>
          <p:nvPr/>
        </p:nvSpPr>
        <p:spPr>
          <a:xfrm>
            <a:off x="4219901" y="2919246"/>
            <a:ext cx="1181100" cy="78017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EDEA97C-5D70-161D-9D48-BD0C130B20B8}"/>
              </a:ext>
            </a:extLst>
          </p:cNvPr>
          <p:cNvSpPr/>
          <p:nvPr/>
        </p:nvSpPr>
        <p:spPr>
          <a:xfrm rot="10800000">
            <a:off x="4214644" y="3071646"/>
            <a:ext cx="1181100" cy="78017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BFFB6A3-3373-BC60-0598-2D4646F2C17B}"/>
              </a:ext>
            </a:extLst>
          </p:cNvPr>
          <p:cNvSpPr/>
          <p:nvPr/>
        </p:nvSpPr>
        <p:spPr>
          <a:xfrm>
            <a:off x="4185745" y="3933503"/>
            <a:ext cx="1181100" cy="78017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47F6F97-E905-BD68-3720-583039BFE7D2}"/>
              </a:ext>
            </a:extLst>
          </p:cNvPr>
          <p:cNvSpPr/>
          <p:nvPr/>
        </p:nvSpPr>
        <p:spPr>
          <a:xfrm rot="10800000">
            <a:off x="4180488" y="4085903"/>
            <a:ext cx="1181100" cy="78017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83;p16">
            <a:extLst>
              <a:ext uri="{FF2B5EF4-FFF2-40B4-BE49-F238E27FC236}">
                <a16:creationId xmlns:a16="http://schemas.microsoft.com/office/drawing/2014/main" id="{99D6DF76-D955-7DD0-0AB0-881E57DE7041}"/>
              </a:ext>
            </a:extLst>
          </p:cNvPr>
          <p:cNvSpPr txBox="1"/>
          <p:nvPr/>
        </p:nvSpPr>
        <p:spPr>
          <a:xfrm>
            <a:off x="3523928" y="2114008"/>
            <a:ext cx="28184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Pd.dataframe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(list1,columns= )</a:t>
            </a:r>
          </a:p>
        </p:txBody>
      </p:sp>
      <p:sp>
        <p:nvSpPr>
          <p:cNvPr id="23" name="Google Shape;83;p16">
            <a:extLst>
              <a:ext uri="{FF2B5EF4-FFF2-40B4-BE49-F238E27FC236}">
                <a16:creationId xmlns:a16="http://schemas.microsoft.com/office/drawing/2014/main" id="{3EA8097D-F5F5-5971-1481-DCE9677969EE}"/>
              </a:ext>
            </a:extLst>
          </p:cNvPr>
          <p:cNvSpPr txBox="1"/>
          <p:nvPr/>
        </p:nvSpPr>
        <p:spPr>
          <a:xfrm>
            <a:off x="3460910" y="4102470"/>
            <a:ext cx="288147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Pd.dataframe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(array1,columns= )</a:t>
            </a:r>
          </a:p>
        </p:txBody>
      </p:sp>
      <p:sp>
        <p:nvSpPr>
          <p:cNvPr id="24" name="Google Shape;83;p16">
            <a:extLst>
              <a:ext uri="{FF2B5EF4-FFF2-40B4-BE49-F238E27FC236}">
                <a16:creationId xmlns:a16="http://schemas.microsoft.com/office/drawing/2014/main" id="{4E569036-27C9-50B5-A4EF-CF922467F746}"/>
              </a:ext>
            </a:extLst>
          </p:cNvPr>
          <p:cNvSpPr txBox="1"/>
          <p:nvPr/>
        </p:nvSpPr>
        <p:spPr>
          <a:xfrm>
            <a:off x="4007614" y="3107617"/>
            <a:ext cx="178584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Pd.dataframe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dict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</a:p>
        </p:txBody>
      </p:sp>
      <p:sp>
        <p:nvSpPr>
          <p:cNvPr id="25" name="Google Shape;83;p16">
            <a:extLst>
              <a:ext uri="{FF2B5EF4-FFF2-40B4-BE49-F238E27FC236}">
                <a16:creationId xmlns:a16="http://schemas.microsoft.com/office/drawing/2014/main" id="{FB54E5CF-50D5-E359-DCE7-5A7B6A5B1937}"/>
              </a:ext>
            </a:extLst>
          </p:cNvPr>
          <p:cNvSpPr txBox="1"/>
          <p:nvPr/>
        </p:nvSpPr>
        <p:spPr>
          <a:xfrm>
            <a:off x="3885834" y="1581899"/>
            <a:ext cx="28184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df_dict.values.</a:t>
            </a:r>
            <a:r>
              <a:rPr lang="en-US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tolist</a:t>
            </a:r>
            <a:r>
              <a:rPr 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</a:t>
            </a:r>
          </a:p>
        </p:txBody>
      </p:sp>
      <p:sp>
        <p:nvSpPr>
          <p:cNvPr id="26" name="Google Shape;83;p16">
            <a:extLst>
              <a:ext uri="{FF2B5EF4-FFF2-40B4-BE49-F238E27FC236}">
                <a16:creationId xmlns:a16="http://schemas.microsoft.com/office/drawing/2014/main" id="{161A1692-06D5-87D2-5AFB-4818BAA5561E}"/>
              </a:ext>
            </a:extLst>
          </p:cNvPr>
          <p:cNvSpPr txBox="1"/>
          <p:nvPr/>
        </p:nvSpPr>
        <p:spPr>
          <a:xfrm>
            <a:off x="4087848" y="2539537"/>
            <a:ext cx="28184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df_dict.</a:t>
            </a:r>
            <a:r>
              <a:rPr lang="en-US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to_dict</a:t>
            </a:r>
            <a:r>
              <a:rPr 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()</a:t>
            </a:r>
          </a:p>
        </p:txBody>
      </p:sp>
      <p:sp>
        <p:nvSpPr>
          <p:cNvPr id="27" name="Google Shape;83;p16">
            <a:extLst>
              <a:ext uri="{FF2B5EF4-FFF2-40B4-BE49-F238E27FC236}">
                <a16:creationId xmlns:a16="http://schemas.microsoft.com/office/drawing/2014/main" id="{6CAA0744-BEC2-9C55-5845-D0D6D88416BF}"/>
              </a:ext>
            </a:extLst>
          </p:cNvPr>
          <p:cNvSpPr txBox="1"/>
          <p:nvPr/>
        </p:nvSpPr>
        <p:spPr>
          <a:xfrm>
            <a:off x="4153485" y="3564803"/>
            <a:ext cx="28184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df_dict.</a:t>
            </a:r>
            <a:r>
              <a:rPr lang="en-US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values</a:t>
            </a:r>
            <a:endParaRPr lang="en-US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51483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722264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칼럼 데이터 세트 생성과 수정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252F6B-66E7-1637-D5E9-A76197511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986665"/>
            <a:ext cx="1523411" cy="4480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A33694-E849-887E-0013-A9A390E44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323" y="3144186"/>
            <a:ext cx="5928504" cy="15047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11E249-AC6C-122A-106B-491182A49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975" y="1559907"/>
            <a:ext cx="4313908" cy="5369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E5294D-5331-4E62-CC55-BD2A91D6B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616" y="3147300"/>
            <a:ext cx="951280" cy="15301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B48B0B-9EC1-9064-B788-F8F8CBBC7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0688" y="3147300"/>
            <a:ext cx="584128" cy="15301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1DD8F8-0EA2-2C60-2B0A-14B41C1D7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8975" y="2245814"/>
            <a:ext cx="4413794" cy="443715"/>
          </a:xfrm>
          <a:prstGeom prst="rect">
            <a:avLst/>
          </a:prstGeom>
        </p:spPr>
      </p:pic>
      <p:sp>
        <p:nvSpPr>
          <p:cNvPr id="18" name="Google Shape;83;p16">
            <a:extLst>
              <a:ext uri="{FF2B5EF4-FFF2-40B4-BE49-F238E27FC236}">
                <a16:creationId xmlns:a16="http://schemas.microsoft.com/office/drawing/2014/main" id="{EB491690-A1FF-0BAD-6606-C52EA15F9475}"/>
              </a:ext>
            </a:extLst>
          </p:cNvPr>
          <p:cNvSpPr txBox="1"/>
          <p:nvPr/>
        </p:nvSpPr>
        <p:spPr>
          <a:xfrm>
            <a:off x="3207921" y="978517"/>
            <a:ext cx="28184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‘Age_0’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생성 후 </a:t>
            </a:r>
            <a:r>
              <a:rPr lang="en-US" altLang="ko-KR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할당</a:t>
            </a:r>
            <a:endParaRPr lang="en-US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" name="Google Shape;83;p16">
            <a:extLst>
              <a:ext uri="{FF2B5EF4-FFF2-40B4-BE49-F238E27FC236}">
                <a16:creationId xmlns:a16="http://schemas.microsoft.com/office/drawing/2014/main" id="{DC3304D2-E403-BD5C-F453-5F7EFFEF2BF7}"/>
              </a:ext>
            </a:extLst>
          </p:cNvPr>
          <p:cNvSpPr txBox="1"/>
          <p:nvPr/>
        </p:nvSpPr>
        <p:spPr>
          <a:xfrm>
            <a:off x="6059253" y="1625014"/>
            <a:ext cx="358364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‘Age_by_10’, ‘</a:t>
            </a:r>
            <a:r>
              <a:rPr 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Family_No</a:t>
            </a: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생성</a:t>
            </a:r>
            <a:endParaRPr lang="en-US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" name="Google Shape;83;p16">
            <a:extLst>
              <a:ext uri="{FF2B5EF4-FFF2-40B4-BE49-F238E27FC236}">
                <a16:creationId xmlns:a16="http://schemas.microsoft.com/office/drawing/2014/main" id="{B98DEFF7-51FE-E36E-E5E9-A2D7254F8F2E}"/>
              </a:ext>
            </a:extLst>
          </p:cNvPr>
          <p:cNvSpPr txBox="1"/>
          <p:nvPr/>
        </p:nvSpPr>
        <p:spPr>
          <a:xfrm>
            <a:off x="6152871" y="2251473"/>
            <a:ext cx="28184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‘Age_by_0’ 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칼럼 값 업데이트</a:t>
            </a:r>
            <a:endParaRPr lang="en-US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2" name="그래픽 21" descr="배지 윤곽선">
            <a:extLst>
              <a:ext uri="{FF2B5EF4-FFF2-40B4-BE49-F238E27FC236}">
                <a16:creationId xmlns:a16="http://schemas.microsoft.com/office/drawing/2014/main" id="{B86D6E38-B21A-CFED-A797-E1562135CB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2769" y="1700422"/>
            <a:ext cx="246286" cy="246286"/>
          </a:xfrm>
          <a:prstGeom prst="rect">
            <a:avLst/>
          </a:prstGeom>
        </p:spPr>
      </p:pic>
      <p:pic>
        <p:nvPicPr>
          <p:cNvPr id="24" name="그래픽 23" descr="배지 1 윤곽선">
            <a:extLst>
              <a:ext uri="{FF2B5EF4-FFF2-40B4-BE49-F238E27FC236}">
                <a16:creationId xmlns:a16="http://schemas.microsoft.com/office/drawing/2014/main" id="{7CEBE71F-A98C-D81D-4432-6E3094AEF5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5029" y="1074989"/>
            <a:ext cx="246286" cy="246286"/>
          </a:xfrm>
          <a:prstGeom prst="rect">
            <a:avLst/>
          </a:prstGeom>
        </p:spPr>
      </p:pic>
      <p:pic>
        <p:nvPicPr>
          <p:cNvPr id="26" name="그래픽 25" descr="배지 3 윤곽선">
            <a:extLst>
              <a:ext uri="{FF2B5EF4-FFF2-40B4-BE49-F238E27FC236}">
                <a16:creationId xmlns:a16="http://schemas.microsoft.com/office/drawing/2014/main" id="{EF9DE173-5BFC-DE67-352B-4BB495269A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03231" y="2329462"/>
            <a:ext cx="246286" cy="246286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:a16="http://schemas.microsoft.com/office/drawing/2014/main" id="{97DAD281-ED2B-EFEB-30F2-54FC5F4A52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5843" y="2870437"/>
            <a:ext cx="246286" cy="246286"/>
          </a:xfrm>
          <a:prstGeom prst="rect">
            <a:avLst/>
          </a:prstGeom>
        </p:spPr>
      </p:pic>
      <p:pic>
        <p:nvPicPr>
          <p:cNvPr id="28" name="그래픽 27" descr="배지 윤곽선">
            <a:extLst>
              <a:ext uri="{FF2B5EF4-FFF2-40B4-BE49-F238E27FC236}">
                <a16:creationId xmlns:a16="http://schemas.microsoft.com/office/drawing/2014/main" id="{F3103A7B-FAF8-86AC-A8E0-F2C46661FF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25616" y="2870437"/>
            <a:ext cx="246286" cy="246286"/>
          </a:xfrm>
          <a:prstGeom prst="rect">
            <a:avLst/>
          </a:prstGeom>
        </p:spPr>
      </p:pic>
      <p:pic>
        <p:nvPicPr>
          <p:cNvPr id="29" name="그래픽 28" descr="배지 3 윤곽선">
            <a:extLst>
              <a:ext uri="{FF2B5EF4-FFF2-40B4-BE49-F238E27FC236}">
                <a16:creationId xmlns:a16="http://schemas.microsoft.com/office/drawing/2014/main" id="{E99D2872-1607-559C-9F92-B503800CB2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5335" y="2864635"/>
            <a:ext cx="246286" cy="246286"/>
          </a:xfrm>
          <a:prstGeom prst="rect">
            <a:avLst/>
          </a:prstGeom>
        </p:spPr>
      </p:pic>
      <p:sp>
        <p:nvSpPr>
          <p:cNvPr id="30" name="액자 29">
            <a:extLst>
              <a:ext uri="{FF2B5EF4-FFF2-40B4-BE49-F238E27FC236}">
                <a16:creationId xmlns:a16="http://schemas.microsoft.com/office/drawing/2014/main" id="{C95F1621-D1B8-0947-D7E9-539439281780}"/>
              </a:ext>
            </a:extLst>
          </p:cNvPr>
          <p:cNvSpPr/>
          <p:nvPr/>
        </p:nvSpPr>
        <p:spPr>
          <a:xfrm>
            <a:off x="6779172" y="3144187"/>
            <a:ext cx="442651" cy="150474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7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8D3FB499-3516-C3F1-D201-17AC5A315561}"/>
              </a:ext>
            </a:extLst>
          </p:cNvPr>
          <p:cNvSpPr txBox="1"/>
          <p:nvPr/>
        </p:nvSpPr>
        <p:spPr>
          <a:xfrm>
            <a:off x="1408963" y="838789"/>
            <a:ext cx="7562162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넘파이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2-1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생성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2-2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차원변경과 인덱싱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2-3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정렬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&amp;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내적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,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전치행렬 구하기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판다스</a:t>
            </a:r>
            <a:endParaRPr lang="en-US" altLang="ko-KR"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3-1 </a:t>
            </a:r>
            <a:r>
              <a:rPr lang="en-US" altLang="ko-KR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다루기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3-2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결손 데이터 처리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&amp;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가공</a:t>
            </a: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DataFrame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데이터 삭제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" name="그림 9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4ACC6E9A-FCD4-204C-9DB3-8CD4A4B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12" t="62387" r="12346" b="15226"/>
          <a:stretch/>
        </p:blipFill>
        <p:spPr>
          <a:xfrm>
            <a:off x="1771008" y="2102213"/>
            <a:ext cx="7200117" cy="1650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FB980E-574C-DC47-A4DE-59C375DEDBF4}"/>
              </a:ext>
            </a:extLst>
          </p:cNvPr>
          <p:cNvSpPr txBox="1"/>
          <p:nvPr/>
        </p:nvSpPr>
        <p:spPr>
          <a:xfrm>
            <a:off x="1540933" y="982383"/>
            <a:ext cx="5593198" cy="1005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GB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drop()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메소드 이용</a:t>
            </a:r>
            <a:endParaRPr kumimoji="1" lang="en-US" altLang="ko-Kore-GB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GB" dirty="0">
                <a:latin typeface="NanumGothic" panose="020D0604000000000000" pitchFamily="34" charset="-127"/>
                <a:ea typeface="NanumGothic" panose="020D0604000000000000" pitchFamily="34" charset="-127"/>
              </a:rPr>
              <a:t>Axis: </a:t>
            </a:r>
            <a:r>
              <a:rPr kumimoji="1" lang="en-US" altLang="ko-Kore-GB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DataFrame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로우 삭제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axis=0,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칼럼 삭제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axis=1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원본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DataFrame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드롭된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결과를 적용할 경우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inplace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=True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적용 </a:t>
            </a:r>
            <a:endParaRPr kumimoji="1" lang="ko-Kore-GB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객체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768C4EA-3D16-E448-820F-5B530DA0C6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38" t="39894" r="11642" b="33669"/>
          <a:stretch/>
        </p:blipFill>
        <p:spPr>
          <a:xfrm>
            <a:off x="1468242" y="3662200"/>
            <a:ext cx="5124893" cy="1360968"/>
          </a:xfrm>
          <a:prstGeom prst="rect">
            <a:avLst/>
          </a:prstGeom>
        </p:spPr>
      </p:pic>
      <p:pic>
        <p:nvPicPr>
          <p:cNvPr id="5" name="그림 4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636D8EEA-1246-1C4A-8A10-E020293F7F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37" t="48724" r="11388" b="5966"/>
          <a:stretch/>
        </p:blipFill>
        <p:spPr>
          <a:xfrm>
            <a:off x="1468242" y="1205513"/>
            <a:ext cx="5124894" cy="23304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B18E19-CB86-484E-8590-5C3C37D6DE3B}"/>
              </a:ext>
            </a:extLst>
          </p:cNvPr>
          <p:cNvSpPr txBox="1"/>
          <p:nvPr/>
        </p:nvSpPr>
        <p:spPr>
          <a:xfrm>
            <a:off x="1468230" y="868831"/>
            <a:ext cx="39789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GB" dirty="0">
                <a:latin typeface="NanumGothic" panose="020D0604000000000000" pitchFamily="34" charset="-127"/>
                <a:ea typeface="NanumGothic" panose="020D0604000000000000" pitchFamily="34" charset="-127"/>
              </a:rPr>
              <a:t>Index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객체의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실제값은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넘파이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차원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ndarray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GB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GB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B18DE6-16CC-3B4A-A541-C1B2055ABB3E}"/>
              </a:ext>
            </a:extLst>
          </p:cNvPr>
          <p:cNvSpPr txBox="1"/>
          <p:nvPr/>
        </p:nvSpPr>
        <p:spPr>
          <a:xfrm>
            <a:off x="6593135" y="3745215"/>
            <a:ext cx="25624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ore-GB" altLang="en-US" b="0" i="0" dirty="0">
                <a:solidFill>
                  <a:srgbClr val="000000"/>
                </a:solidFill>
                <a:effectLst/>
                <a:latin typeface="-apple-system"/>
              </a:rPr>
              <a:t>→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1" lang="en-US" altLang="ko-Kore-GB" dirty="0">
                <a:latin typeface="NanumGothic" panose="020D0604000000000000" pitchFamily="34" charset="-127"/>
                <a:ea typeface="NanumGothic" panose="020D0604000000000000" pitchFamily="34" charset="-127"/>
              </a:rPr>
              <a:t>Series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객체에 연산 함수를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적용시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index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연산에서 제외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6EE51-5EA9-3F4B-A16E-7468E24A2751}"/>
              </a:ext>
            </a:extLst>
          </p:cNvPr>
          <p:cNvSpPr txBox="1"/>
          <p:nvPr/>
        </p:nvSpPr>
        <p:spPr>
          <a:xfrm>
            <a:off x="6542928" y="1390295"/>
            <a:ext cx="2686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GB" altLang="en-US" b="0" i="0" dirty="0">
                <a:solidFill>
                  <a:srgbClr val="000000"/>
                </a:solidFill>
                <a:effectLst/>
                <a:latin typeface="-apple-system"/>
              </a:rPr>
              <a:t>→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단일 값 반환 및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슬라이싱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가능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192CE-26B1-9A47-BC4F-37E8A4DD6B1D}"/>
              </a:ext>
            </a:extLst>
          </p:cNvPr>
          <p:cNvSpPr txBox="1"/>
          <p:nvPr/>
        </p:nvSpPr>
        <p:spPr>
          <a:xfrm>
            <a:off x="6531346" y="2218470"/>
            <a:ext cx="2612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GB" altLang="en-US" b="0" i="0" dirty="0">
                <a:solidFill>
                  <a:srgbClr val="000000"/>
                </a:solidFill>
                <a:effectLst/>
                <a:latin typeface="-apple-system"/>
              </a:rPr>
              <a:t>→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1" lang="en-US" altLang="ko-Kore-GB" dirty="0">
                <a:latin typeface="NanumGothic" panose="020D0604000000000000" pitchFamily="34" charset="-127"/>
                <a:ea typeface="NanumGothic" panose="020D0604000000000000" pitchFamily="34" charset="-127"/>
              </a:rPr>
              <a:t>Index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 자체를 변경 불가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103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 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객체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32767-C5BA-6945-BFBD-48A5EFB659BA}"/>
              </a:ext>
            </a:extLst>
          </p:cNvPr>
          <p:cNvSpPr txBox="1"/>
          <p:nvPr/>
        </p:nvSpPr>
        <p:spPr>
          <a:xfrm>
            <a:off x="1522841" y="913385"/>
            <a:ext cx="72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GB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reset_index</a:t>
            </a:r>
            <a:r>
              <a:rPr kumimoji="1" lang="en-US" altLang="ko-Kore-GB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GB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새롭게 인덱스를 연속 숫자 형으로 할당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기존 인덱스는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‘index’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라는 새로운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칼럼명으로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추가 </a:t>
            </a:r>
            <a:endParaRPr kumimoji="1" lang="ko-Kore-GB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13ABCBCA-00E8-EA48-A7F4-D8A7DE549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91" t="33979" r="26825" b="47084"/>
          <a:stretch/>
        </p:blipFill>
        <p:spPr>
          <a:xfrm>
            <a:off x="2160692" y="1504536"/>
            <a:ext cx="6291719" cy="14750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983FC3-30CB-204F-9845-F2822005781B}"/>
              </a:ext>
            </a:extLst>
          </p:cNvPr>
          <p:cNvSpPr/>
          <p:nvPr/>
        </p:nvSpPr>
        <p:spPr>
          <a:xfrm>
            <a:off x="2112974" y="2072844"/>
            <a:ext cx="256505" cy="904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C799B-3541-0649-9FDC-8124121222FA}"/>
              </a:ext>
            </a:extLst>
          </p:cNvPr>
          <p:cNvSpPr/>
          <p:nvPr/>
        </p:nvSpPr>
        <p:spPr>
          <a:xfrm>
            <a:off x="2393332" y="2080794"/>
            <a:ext cx="319377" cy="898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B6D82-502C-B64E-990C-884F28FE0D5A}"/>
              </a:ext>
            </a:extLst>
          </p:cNvPr>
          <p:cNvSpPr txBox="1"/>
          <p:nvPr/>
        </p:nvSpPr>
        <p:spPr>
          <a:xfrm>
            <a:off x="1689672" y="2977364"/>
            <a:ext cx="11769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GB" altLang="en-US" sz="1300" dirty="0">
                <a:solidFill>
                  <a:srgbClr val="FF0000"/>
                </a:solidFill>
              </a:rPr>
              <a:t>새로운</a:t>
            </a:r>
            <a:r>
              <a:rPr kumimoji="1" lang="ko-KR" altLang="en-US" sz="1300" dirty="0">
                <a:solidFill>
                  <a:srgbClr val="FF0000"/>
                </a:solidFill>
              </a:rPr>
              <a:t> </a:t>
            </a:r>
            <a:r>
              <a:rPr kumimoji="1" lang="en-US" altLang="ko-KR" sz="1300" dirty="0">
                <a:solidFill>
                  <a:srgbClr val="FF0000"/>
                </a:solidFill>
              </a:rPr>
              <a:t>index </a:t>
            </a:r>
            <a:endParaRPr kumimoji="1" lang="ko-Kore-GB" altLang="en-US" sz="13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28BB0-E65D-BD47-BBEA-6FB709FABD27}"/>
              </a:ext>
            </a:extLst>
          </p:cNvPr>
          <p:cNvSpPr txBox="1"/>
          <p:nvPr/>
        </p:nvSpPr>
        <p:spPr>
          <a:xfrm>
            <a:off x="2417197" y="1860076"/>
            <a:ext cx="32159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solidFill>
                  <a:srgbClr val="0070C0"/>
                </a:solidFill>
              </a:rPr>
              <a:t>기존 </a:t>
            </a:r>
            <a:r>
              <a:rPr kumimoji="1" lang="en-US" altLang="ko-KR" sz="1300" dirty="0">
                <a:solidFill>
                  <a:srgbClr val="0070C0"/>
                </a:solidFill>
              </a:rPr>
              <a:t>index</a:t>
            </a:r>
            <a:r>
              <a:rPr kumimoji="1" lang="ko-KR" altLang="en-US" sz="1300" dirty="0">
                <a:solidFill>
                  <a:srgbClr val="0070C0"/>
                </a:solidFill>
              </a:rPr>
              <a:t>는 </a:t>
            </a:r>
            <a:r>
              <a:rPr kumimoji="1" lang="en-US" altLang="ko-KR" sz="1300" dirty="0">
                <a:solidFill>
                  <a:srgbClr val="0070C0"/>
                </a:solidFill>
              </a:rPr>
              <a:t>index </a:t>
            </a:r>
            <a:r>
              <a:rPr kumimoji="1" lang="ko-KR" altLang="en-US" sz="1300" dirty="0">
                <a:solidFill>
                  <a:srgbClr val="0070C0"/>
                </a:solidFill>
              </a:rPr>
              <a:t>라는 컬럼으로 추가됨</a:t>
            </a:r>
            <a:endParaRPr kumimoji="1" lang="ko-Kore-GB" altLang="en-US" sz="13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0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셀렉션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및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필터링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6DB90-160D-F74B-B0D0-5ACAA9D5B3B4}"/>
              </a:ext>
            </a:extLst>
          </p:cNvPr>
          <p:cNvSpPr txBox="1"/>
          <p:nvPr/>
        </p:nvSpPr>
        <p:spPr>
          <a:xfrm>
            <a:off x="1560598" y="882800"/>
            <a:ext cx="6022803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DataFrame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바로 뒤의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입력값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칼럼명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칼럼 지정 연산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불린 인덱스  </a:t>
            </a:r>
            <a:endParaRPr kumimoji="1" lang="ko-Kore-GB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B99260B7-F9D9-4D40-87EB-57A385AD37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35" t="39884" r="26135" b="42956"/>
          <a:stretch/>
        </p:blipFill>
        <p:spPr>
          <a:xfrm>
            <a:off x="1817694" y="3821226"/>
            <a:ext cx="4518986" cy="1015399"/>
          </a:xfrm>
          <a:prstGeom prst="rect">
            <a:avLst/>
          </a:prstGeom>
        </p:spPr>
      </p:pic>
      <p:pic>
        <p:nvPicPr>
          <p:cNvPr id="9" name="그림 8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85727EB-9588-2646-A9D9-2F80123D80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92" t="33770" r="11507" b="23399"/>
          <a:stretch/>
        </p:blipFill>
        <p:spPr>
          <a:xfrm>
            <a:off x="1814353" y="1384032"/>
            <a:ext cx="5672172" cy="2437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6941B4-DB30-6E47-B999-0460F2CEC365}"/>
              </a:ext>
            </a:extLst>
          </p:cNvPr>
          <p:cNvSpPr txBox="1"/>
          <p:nvPr/>
        </p:nvSpPr>
        <p:spPr>
          <a:xfrm>
            <a:off x="6255494" y="1384032"/>
            <a:ext cx="2807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GB" altLang="en-US" b="0" i="0" dirty="0">
                <a:solidFill>
                  <a:srgbClr val="000000"/>
                </a:solidFill>
                <a:effectLst/>
                <a:latin typeface="-apple-system"/>
              </a:rPr>
              <a:t>→</a:t>
            </a:r>
            <a:r>
              <a:rPr lang="en-US" altLang="ko-Kore-GB" b="0" i="0" dirty="0" err="1">
                <a:solidFill>
                  <a:srgbClr val="000000"/>
                </a:solidFill>
                <a:effectLst/>
                <a:latin typeface="-apple-system"/>
              </a:rPr>
              <a:t>titanic_df</a:t>
            </a:r>
            <a:r>
              <a:rPr lang="en-US" altLang="ko-Kore-GB" b="0" i="0" dirty="0">
                <a:solidFill>
                  <a:srgbClr val="000000"/>
                </a:solidFill>
                <a:effectLst/>
                <a:latin typeface="-apple-system"/>
              </a:rPr>
              <a:t>[‘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-apple-system"/>
              </a:rPr>
              <a:t>칼럼명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’]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ko-KR" altLang="en-US" dirty="0">
                <a:latin typeface="-apple-system"/>
              </a:rPr>
              <a:t>지정해야 함 </a:t>
            </a:r>
            <a:endParaRPr lang="en-US" altLang="ko-KR" dirty="0">
              <a:latin typeface="-apple-system"/>
            </a:endParaRPr>
          </a:p>
          <a:p>
            <a:r>
              <a:rPr lang="ko-Kore-GB" altLang="en-US" b="0" i="0" dirty="0">
                <a:solidFill>
                  <a:srgbClr val="000000"/>
                </a:solidFill>
                <a:effectLst/>
                <a:latin typeface="-apple-system"/>
              </a:rPr>
              <a:t>→</a:t>
            </a:r>
            <a:r>
              <a:rPr lang="en-US" altLang="ko-Kore-GB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altLang="ko-Kore-GB" b="0" i="0" dirty="0" err="1">
                <a:solidFill>
                  <a:srgbClr val="000000"/>
                </a:solidFill>
                <a:effectLst/>
                <a:latin typeface="-apple-system"/>
              </a:rPr>
              <a:t>titanic_df</a:t>
            </a:r>
            <a:r>
              <a:rPr lang="en-US" altLang="ko-Kore-GB" b="0" i="0" dirty="0">
                <a:solidFill>
                  <a:srgbClr val="000000"/>
                </a:solidFill>
                <a:effectLst/>
                <a:latin typeface="-apple-system"/>
              </a:rPr>
              <a:t>[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0]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에서는 오류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CFCFD9-35F4-5F48-9FAC-32139FC2C825}"/>
              </a:ext>
            </a:extLst>
          </p:cNvPr>
          <p:cNvSpPr txBox="1"/>
          <p:nvPr/>
        </p:nvSpPr>
        <p:spPr>
          <a:xfrm>
            <a:off x="6336692" y="3853340"/>
            <a:ext cx="2807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GB" altLang="en-US" b="0" i="0" dirty="0">
                <a:solidFill>
                  <a:srgbClr val="000000"/>
                </a:solidFill>
                <a:effectLst/>
                <a:latin typeface="-apple-system"/>
              </a:rPr>
              <a:t>→불린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인덱싱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54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셀렉션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및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필터링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6DB90-160D-F74B-B0D0-5ACAA9D5B3B4}"/>
              </a:ext>
            </a:extLst>
          </p:cNvPr>
          <p:cNvSpPr txBox="1"/>
          <p:nvPr/>
        </p:nvSpPr>
        <p:spPr>
          <a:xfrm>
            <a:off x="1540933" y="855164"/>
            <a:ext cx="7308869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GB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행과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열을 함께 사용하여 데이터를 추출할 경우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iloc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[], loc[]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GB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iloc</a:t>
            </a:r>
            <a:r>
              <a:rPr kumimoji="1" lang="en-US" altLang="ko-Kore-GB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[]: </a:t>
            </a:r>
            <a:r>
              <a:rPr kumimoji="1" lang="ko-Kore-GB" altLang="en-US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위치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기반 인덱싱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행과 열 위치 값으로 정수형 값 지정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loc[]: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명칭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기반 인덱싱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행 위치에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DataFrame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인덱스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열 위치에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칼럼명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지정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＇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시작점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종료점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지정 시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종료점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포함</a:t>
            </a:r>
            <a:endParaRPr kumimoji="1" lang="ko-Kore-GB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, 소프트웨어, 웹 페이지, 스크린샷이(가) 표시된 사진&#10;&#10;자동 생성된 설명">
            <a:extLst>
              <a:ext uri="{FF2B5EF4-FFF2-40B4-BE49-F238E27FC236}">
                <a16:creationId xmlns:a16="http://schemas.microsoft.com/office/drawing/2014/main" id="{969EE79E-125A-FC42-AA75-35559F21BC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29" t="46686" r="18391" b="30744"/>
          <a:stretch/>
        </p:blipFill>
        <p:spPr>
          <a:xfrm>
            <a:off x="1903815" y="2340339"/>
            <a:ext cx="6597889" cy="1683639"/>
          </a:xfrm>
          <a:prstGeom prst="rect">
            <a:avLst/>
          </a:prstGeom>
        </p:spPr>
      </p:pic>
      <p:pic>
        <p:nvPicPr>
          <p:cNvPr id="7" name="그림 6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5C418E2A-AFF9-7642-BBD0-4BC725EE22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32" t="50000" r="14299" b="41883"/>
          <a:stretch/>
        </p:blipFill>
        <p:spPr>
          <a:xfrm>
            <a:off x="1903802" y="4023978"/>
            <a:ext cx="6610769" cy="5639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9F66EB-6919-1549-B188-D3215A459DD1}"/>
              </a:ext>
            </a:extLst>
          </p:cNvPr>
          <p:cNvSpPr txBox="1"/>
          <p:nvPr/>
        </p:nvSpPr>
        <p:spPr>
          <a:xfrm>
            <a:off x="6332718" y="3566856"/>
            <a:ext cx="2807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GB" altLang="en-US" b="0" i="0" dirty="0">
                <a:solidFill>
                  <a:srgbClr val="000000"/>
                </a:solidFill>
                <a:effectLst/>
                <a:latin typeface="-apple-system"/>
              </a:rPr>
              <a:t>→</a:t>
            </a:r>
            <a:r>
              <a:rPr lang="en-US" altLang="ko-Kore-GB" b="0" i="0" dirty="0" err="1">
                <a:solidFill>
                  <a:srgbClr val="000000"/>
                </a:solidFill>
                <a:effectLst/>
                <a:latin typeface="-apple-system"/>
              </a:rPr>
              <a:t>iloc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[]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altLang="ko-Kore-GB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위치 기반 인덱싱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4707D-E171-FC48-8F8F-2800B79DDAB7}"/>
              </a:ext>
            </a:extLst>
          </p:cNvPr>
          <p:cNvSpPr txBox="1"/>
          <p:nvPr/>
        </p:nvSpPr>
        <p:spPr>
          <a:xfrm>
            <a:off x="6332718" y="4130781"/>
            <a:ext cx="2807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GB" altLang="en-US" b="0" i="0" dirty="0">
                <a:solidFill>
                  <a:srgbClr val="000000"/>
                </a:solidFill>
                <a:effectLst/>
                <a:latin typeface="-apple-system"/>
              </a:rPr>
              <a:t>→</a:t>
            </a:r>
            <a:r>
              <a:rPr lang="en-US" altLang="ko-Kore-GB" b="0" i="0" dirty="0">
                <a:solidFill>
                  <a:srgbClr val="000000"/>
                </a:solidFill>
                <a:effectLst/>
                <a:latin typeface="-apple-system"/>
              </a:rPr>
              <a:t>loc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[]</a:t>
            </a:r>
            <a:r>
              <a:rPr lang="en-US" altLang="ko-Kore-GB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ko-KR" altLang="en-US" dirty="0">
                <a:latin typeface="-apple-system"/>
              </a:rPr>
              <a:t>명칭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기반 인덱싱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86D798-3449-3843-B9F9-27F932CC9C67}"/>
              </a:ext>
            </a:extLst>
          </p:cNvPr>
          <p:cNvSpPr/>
          <p:nvPr/>
        </p:nvSpPr>
        <p:spPr>
          <a:xfrm>
            <a:off x="2289975" y="2643123"/>
            <a:ext cx="540689" cy="234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B" altLang="en-US"/>
          </a:p>
        </p:txBody>
      </p:sp>
    </p:spTree>
    <p:extLst>
      <p:ext uri="{BB962C8B-B14F-4D97-AF65-F5344CB8AC3E}">
        <p14:creationId xmlns:p14="http://schemas.microsoft.com/office/powerpoint/2010/main" val="1232235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셀렉션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및 </a:t>
            </a: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필터링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6DB90-160D-F74B-B0D0-5ACAA9D5B3B4}"/>
              </a:ext>
            </a:extLst>
          </p:cNvPr>
          <p:cNvSpPr txBox="1"/>
          <p:nvPr/>
        </p:nvSpPr>
        <p:spPr>
          <a:xfrm>
            <a:off x="1540933" y="855164"/>
            <a:ext cx="7308869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불린 인덱싱 </a:t>
            </a:r>
            <a:endParaRPr kumimoji="1" lang="ko-Kore-GB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B733AE00-654E-7C41-B9CD-73F808159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5" t="33700" r="11188" b="14976"/>
          <a:stretch/>
        </p:blipFill>
        <p:spPr>
          <a:xfrm>
            <a:off x="1752765" y="1242670"/>
            <a:ext cx="6633898" cy="3410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7A3559-5400-3D4C-89A1-31A95E8630D2}"/>
              </a:ext>
            </a:extLst>
          </p:cNvPr>
          <p:cNvSpPr txBox="1"/>
          <p:nvPr/>
        </p:nvSpPr>
        <p:spPr>
          <a:xfrm>
            <a:off x="6163817" y="1244937"/>
            <a:ext cx="2807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GB" altLang="en-US" b="0" i="0" dirty="0">
                <a:solidFill>
                  <a:srgbClr val="000000"/>
                </a:solidFill>
                <a:effectLst/>
                <a:latin typeface="-apple-system"/>
              </a:rPr>
              <a:t>→</a:t>
            </a:r>
            <a:r>
              <a:rPr lang="ko-KR" altLang="en-US" dirty="0">
                <a:latin typeface="-apple-system"/>
              </a:rPr>
              <a:t>불린 인덱싱 </a:t>
            </a:r>
            <a:r>
              <a:rPr lang="en-US" altLang="ko-KR" dirty="0">
                <a:latin typeface="-apple-system"/>
              </a:rPr>
              <a:t>[],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loc[]</a:t>
            </a:r>
            <a:r>
              <a:rPr lang="ko-KR" altLang="en-US" dirty="0">
                <a:latin typeface="-apple-system"/>
              </a:rPr>
              <a:t>에서 지원함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BDD5B-A02E-0248-A15B-B65FCE78DB45}"/>
              </a:ext>
            </a:extLst>
          </p:cNvPr>
          <p:cNvSpPr txBox="1"/>
          <p:nvPr/>
        </p:nvSpPr>
        <p:spPr>
          <a:xfrm>
            <a:off x="7152231" y="2732694"/>
            <a:ext cx="18060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GB" altLang="en-US" b="0" i="0" dirty="0">
                <a:solidFill>
                  <a:srgbClr val="000000"/>
                </a:solidFill>
                <a:effectLst/>
                <a:latin typeface="-apple-system"/>
              </a:rPr>
              <a:t>→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altLang="ko-Kore-GB" b="0" i="0" dirty="0">
                <a:solidFill>
                  <a:srgbClr val="000000"/>
                </a:solidFill>
                <a:effectLst/>
                <a:latin typeface="-apple-system"/>
              </a:rPr>
              <a:t>and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조건일 때는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&amp;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endParaRPr lang="en-US" altLang="ko-KR" dirty="0">
              <a:latin typeface="-apple-system"/>
            </a:endParaRPr>
          </a:p>
          <a:p>
            <a:pPr algn="r"/>
            <a:r>
              <a:rPr kumimoji="1" lang="en-US" altLang="ko-KR" dirty="0">
                <a:latin typeface="-apple-system"/>
                <a:ea typeface="NanumGothic" panose="020D0604000000000000" pitchFamily="34" charset="-127"/>
              </a:rPr>
              <a:t>or </a:t>
            </a:r>
            <a:r>
              <a:rPr kumimoji="1" lang="ko-KR" altLang="en-US" dirty="0">
                <a:latin typeface="-apple-system"/>
                <a:ea typeface="NanumGothic" panose="020D0604000000000000" pitchFamily="34" charset="-127"/>
              </a:rPr>
              <a:t>조건일 때는 </a:t>
            </a:r>
            <a:r>
              <a:rPr kumimoji="1" lang="en-US" altLang="ko-KR" dirty="0">
                <a:latin typeface="-apple-system"/>
                <a:ea typeface="NanumGothic" panose="020D0604000000000000" pitchFamily="34" charset="-127"/>
              </a:rPr>
              <a:t>I</a:t>
            </a:r>
            <a:r>
              <a:rPr kumimoji="1" lang="ko-KR" altLang="en-US" dirty="0">
                <a:latin typeface="-apple-system"/>
                <a:ea typeface="NanumGothic" panose="020D0604000000000000" pitchFamily="34" charset="-127"/>
              </a:rPr>
              <a:t>  </a:t>
            </a:r>
            <a:endParaRPr kumimoji="1" lang="en-US" altLang="ko-KR" dirty="0">
              <a:latin typeface="-apple-system"/>
              <a:ea typeface="NanumGothic" panose="020D0604000000000000" pitchFamily="34" charset="-127"/>
            </a:endParaRPr>
          </a:p>
          <a:p>
            <a:pPr algn="r"/>
            <a:r>
              <a:rPr kumimoji="1" lang="en-US" altLang="ko-KR" dirty="0">
                <a:latin typeface="-apple-system"/>
                <a:ea typeface="NanumGothic" panose="020D0604000000000000" pitchFamily="34" charset="-127"/>
              </a:rPr>
              <a:t>not </a:t>
            </a:r>
            <a:r>
              <a:rPr kumimoji="1" lang="ko-KR" altLang="en-US" dirty="0">
                <a:latin typeface="-apple-system"/>
                <a:ea typeface="NanumGothic" panose="020D0604000000000000" pitchFamily="34" charset="-127"/>
              </a:rPr>
              <a:t>조건일 때는 </a:t>
            </a:r>
            <a:r>
              <a:rPr kumimoji="1" lang="en-US" altLang="ko-KR" dirty="0">
                <a:latin typeface="-apple-system"/>
                <a:ea typeface="NanumGothic" panose="020D0604000000000000" pitchFamily="34" charset="-127"/>
              </a:rPr>
              <a:t>~</a:t>
            </a:r>
            <a:r>
              <a:rPr kumimoji="1" lang="ko-KR" altLang="en-US" dirty="0">
                <a:latin typeface="-apple-system"/>
                <a:ea typeface="NanumGothic" panose="020D0604000000000000" pitchFamily="34" charset="-127"/>
              </a:rPr>
              <a:t>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3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정렬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D3BC60-56EE-17DD-8C36-EC1C9EE27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1409896"/>
            <a:ext cx="3513439" cy="1636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5CCE2F-09B0-F077-329D-FC036907FACB}"/>
              </a:ext>
            </a:extLst>
          </p:cNvPr>
          <p:cNvSpPr txBox="1"/>
          <p:nvPr/>
        </p:nvSpPr>
        <p:spPr>
          <a:xfrm>
            <a:off x="1408974" y="1043426"/>
            <a:ext cx="6245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sort_values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by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ascending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=True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inplace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=False)</a:t>
            </a:r>
            <a:endParaRPr lang="ko-KR" altLang="en-US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BC610-2294-FEC0-FDE2-D0E824D478BF}"/>
              </a:ext>
            </a:extLst>
          </p:cNvPr>
          <p:cNvSpPr txBox="1"/>
          <p:nvPr/>
        </p:nvSpPr>
        <p:spPr>
          <a:xfrm>
            <a:off x="5150287" y="1773630"/>
            <a:ext cx="3611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by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정렬을 수행할 칼럼</a:t>
            </a:r>
            <a:endParaRPr lang="en-US" altLang="ko-KR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ascending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오름차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(True),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내림차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(False)</a:t>
            </a:r>
          </a:p>
          <a:p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inplace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정렬 결과 적용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(True),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미적용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(False)</a:t>
            </a:r>
            <a:endParaRPr lang="ko-KR" altLang="en-US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39F6CB-FBB9-2BF8-9359-9F6B35A8F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4" y="3155409"/>
            <a:ext cx="7460319" cy="18155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028ABE-3E7F-5171-DAC1-DFD6FF027C65}"/>
              </a:ext>
            </a:extLst>
          </p:cNvPr>
          <p:cNvSpPr/>
          <p:nvPr/>
        </p:nvSpPr>
        <p:spPr>
          <a:xfrm>
            <a:off x="3136901" y="3902074"/>
            <a:ext cx="1600200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0F5F05-0960-421A-20EF-715ABF2E29E4}"/>
              </a:ext>
            </a:extLst>
          </p:cNvPr>
          <p:cNvSpPr/>
          <p:nvPr/>
        </p:nvSpPr>
        <p:spPr>
          <a:xfrm>
            <a:off x="2755901" y="4526414"/>
            <a:ext cx="339724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92E2FD-E382-010A-6BA9-041CC21351C9}"/>
              </a:ext>
            </a:extLst>
          </p:cNvPr>
          <p:cNvSpPr/>
          <p:nvPr/>
        </p:nvSpPr>
        <p:spPr>
          <a:xfrm>
            <a:off x="3136901" y="4523240"/>
            <a:ext cx="1600200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Aggregation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함수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- count()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CCE2F-09B0-F077-329D-FC036907FACB}"/>
              </a:ext>
            </a:extLst>
          </p:cNvPr>
          <p:cNvSpPr txBox="1"/>
          <p:nvPr/>
        </p:nvSpPr>
        <p:spPr>
          <a:xfrm>
            <a:off x="1408974" y="1043426"/>
            <a:ext cx="4101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count(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axis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=0, </a:t>
            </a:r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numeric_only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=False)</a:t>
            </a:r>
            <a:endParaRPr lang="ko-KR" altLang="en-US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BC610-2294-FEC0-FDE2-D0E824D478BF}"/>
              </a:ext>
            </a:extLst>
          </p:cNvPr>
          <p:cNvSpPr txBox="1"/>
          <p:nvPr/>
        </p:nvSpPr>
        <p:spPr>
          <a:xfrm>
            <a:off x="4041270" y="1482276"/>
            <a:ext cx="3611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axis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행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(0),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열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(1)</a:t>
            </a:r>
          </a:p>
          <a:p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numeric_only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</a:t>
            </a:r>
          </a:p>
          <a:p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숫자만 세기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(True),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모두 세기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(False)</a:t>
            </a:r>
            <a:endParaRPr lang="ko-KR" altLang="en-US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D2B7E0-6ED2-DE12-04F6-52808F015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59" y="1369434"/>
            <a:ext cx="2345241" cy="201308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DBA7480-903C-4138-8517-BC23CCB32391}"/>
              </a:ext>
            </a:extLst>
          </p:cNvPr>
          <p:cNvGrpSpPr/>
          <p:nvPr/>
        </p:nvGrpSpPr>
        <p:grpSpPr>
          <a:xfrm>
            <a:off x="1773895" y="3620457"/>
            <a:ext cx="1739989" cy="330217"/>
            <a:chOff x="1928309" y="3846057"/>
            <a:chExt cx="1739989" cy="33021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543A98-5CBF-8617-57F6-F71222FE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8309" y="3846057"/>
              <a:ext cx="1739989" cy="33021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1028ABE-3E7F-5171-DAC1-DFD6FF027C65}"/>
                </a:ext>
              </a:extLst>
            </p:cNvPr>
            <p:cNvSpPr/>
            <p:nvPr/>
          </p:nvSpPr>
          <p:spPr>
            <a:xfrm>
              <a:off x="1947347" y="4016486"/>
              <a:ext cx="243403" cy="1395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C90B82-DFFA-7378-B30A-43A9A32F747C}"/>
              </a:ext>
            </a:extLst>
          </p:cNvPr>
          <p:cNvGrpSpPr/>
          <p:nvPr/>
        </p:nvGrpSpPr>
        <p:grpSpPr>
          <a:xfrm>
            <a:off x="4415507" y="2946257"/>
            <a:ext cx="2724290" cy="1994002"/>
            <a:chOff x="4248046" y="2938295"/>
            <a:chExt cx="2724290" cy="199400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E260580-DF2E-ED09-9D6A-345F2FB53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8046" y="2938295"/>
              <a:ext cx="2724290" cy="199400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250971-369F-6CDD-B4FD-4CCA354877C4}"/>
                </a:ext>
              </a:extLst>
            </p:cNvPr>
            <p:cNvSpPr/>
            <p:nvPr/>
          </p:nvSpPr>
          <p:spPr>
            <a:xfrm>
              <a:off x="4268908" y="4321175"/>
              <a:ext cx="820618" cy="1432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5EF27BF-5E34-CBB8-AE14-C3A87F218815}"/>
              </a:ext>
            </a:extLst>
          </p:cNvPr>
          <p:cNvGrpSpPr/>
          <p:nvPr/>
        </p:nvGrpSpPr>
        <p:grpSpPr>
          <a:xfrm>
            <a:off x="7455380" y="2946257"/>
            <a:ext cx="1227979" cy="1994002"/>
            <a:chOff x="7397682" y="2852566"/>
            <a:chExt cx="1333569" cy="21654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216FFF-7B26-44F9-F91A-956796995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7682" y="2852566"/>
              <a:ext cx="1333569" cy="216546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1EE66CB-DB98-3B70-FC42-0383AF1EB783}"/>
                </a:ext>
              </a:extLst>
            </p:cNvPr>
            <p:cNvSpPr/>
            <p:nvPr/>
          </p:nvSpPr>
          <p:spPr>
            <a:xfrm>
              <a:off x="8458200" y="3776550"/>
              <a:ext cx="256114" cy="16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DCDDBA9-21E4-6CCD-92F6-115EC3F0034F}"/>
              </a:ext>
            </a:extLst>
          </p:cNvPr>
          <p:cNvSpPr/>
          <p:nvPr/>
        </p:nvSpPr>
        <p:spPr>
          <a:xfrm>
            <a:off x="1314450" y="4329137"/>
            <a:ext cx="2857500" cy="538579"/>
          </a:xfrm>
          <a:prstGeom prst="roundRect">
            <a:avLst/>
          </a:prstGeom>
          <a:solidFill>
            <a:srgbClr val="1926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count()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null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값을 세지 않습니다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455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Aggregation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함수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- mean()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CCE2F-09B0-F077-329D-FC036907FACB}"/>
              </a:ext>
            </a:extLst>
          </p:cNvPr>
          <p:cNvSpPr txBox="1"/>
          <p:nvPr/>
        </p:nvSpPr>
        <p:spPr>
          <a:xfrm>
            <a:off x="1408974" y="1043426"/>
            <a:ext cx="4101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mean(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axis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=0, </a:t>
            </a:r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skipna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=True, </a:t>
            </a:r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numeric_only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=False)</a:t>
            </a:r>
            <a:endParaRPr lang="ko-KR" altLang="en-US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BC610-2294-FEC0-FDE2-D0E824D478BF}"/>
              </a:ext>
            </a:extLst>
          </p:cNvPr>
          <p:cNvSpPr txBox="1"/>
          <p:nvPr/>
        </p:nvSpPr>
        <p:spPr>
          <a:xfrm>
            <a:off x="4740307" y="1573902"/>
            <a:ext cx="36113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axis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행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(0),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열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(1)</a:t>
            </a:r>
          </a:p>
          <a:p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skipna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</a:t>
            </a:r>
          </a:p>
          <a:p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null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값 건너뛰기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(True),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건너뛰지 않기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(False)</a:t>
            </a:r>
          </a:p>
          <a:p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numeric_only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</a:t>
            </a:r>
          </a:p>
          <a:p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숫자만 세기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(True),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모두 세기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(False)</a:t>
            </a:r>
            <a:endParaRPr lang="ko-KR" altLang="en-US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F964B6-CF9B-F547-CD28-E4D4018F6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1465150"/>
            <a:ext cx="3073892" cy="147012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9D74DDA-0BA8-0514-8C2B-E9A3E7595DEF}"/>
              </a:ext>
            </a:extLst>
          </p:cNvPr>
          <p:cNvGrpSpPr/>
          <p:nvPr/>
        </p:nvGrpSpPr>
        <p:grpSpPr>
          <a:xfrm>
            <a:off x="2793679" y="3626413"/>
            <a:ext cx="1689187" cy="628682"/>
            <a:chOff x="3805754" y="3354071"/>
            <a:chExt cx="1689187" cy="62868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F8EE10D-1266-2BA1-3A46-229BEAF99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5754" y="3354071"/>
              <a:ext cx="1689187" cy="62868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1028ABE-3E7F-5171-DAC1-DFD6FF027C65}"/>
                </a:ext>
              </a:extLst>
            </p:cNvPr>
            <p:cNvSpPr/>
            <p:nvPr/>
          </p:nvSpPr>
          <p:spPr>
            <a:xfrm>
              <a:off x="3827314" y="3494945"/>
              <a:ext cx="1261213" cy="3345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51F8CE5-3B8E-1524-5A82-C29D0A886724}"/>
              </a:ext>
            </a:extLst>
          </p:cNvPr>
          <p:cNvGrpSpPr/>
          <p:nvPr/>
        </p:nvGrpSpPr>
        <p:grpSpPr>
          <a:xfrm>
            <a:off x="4719992" y="3242219"/>
            <a:ext cx="1822544" cy="1397072"/>
            <a:chOff x="6046646" y="3205730"/>
            <a:chExt cx="1822544" cy="139707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FC056D8-8299-369F-5136-FF3488EF3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6646" y="3205730"/>
              <a:ext cx="1822544" cy="139707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505F900-77A9-8C02-D7DA-BC2B40B459ED}"/>
                </a:ext>
              </a:extLst>
            </p:cNvPr>
            <p:cNvSpPr/>
            <p:nvPr/>
          </p:nvSpPr>
          <p:spPr>
            <a:xfrm>
              <a:off x="6066961" y="3367464"/>
              <a:ext cx="1781913" cy="10736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2902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Aggregation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함수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- </a:t>
            </a:r>
            <a:r>
              <a:rPr lang="en-US" altLang="ko-KR" sz="2000" b="1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groupby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()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CCE2F-09B0-F077-329D-FC036907FACB}"/>
              </a:ext>
            </a:extLst>
          </p:cNvPr>
          <p:cNvSpPr txBox="1"/>
          <p:nvPr/>
        </p:nvSpPr>
        <p:spPr>
          <a:xfrm>
            <a:off x="1408974" y="1043426"/>
            <a:ext cx="7493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groupby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by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=None, 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axis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=0, </a:t>
            </a:r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dropna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=True)</a:t>
            </a:r>
            <a:endParaRPr lang="ko-KR" altLang="en-US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BC610-2294-FEC0-FDE2-D0E824D478BF}"/>
              </a:ext>
            </a:extLst>
          </p:cNvPr>
          <p:cNvSpPr txBox="1"/>
          <p:nvPr/>
        </p:nvSpPr>
        <p:spPr>
          <a:xfrm>
            <a:off x="5209260" y="1469992"/>
            <a:ext cx="36113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by 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묶을 그룹</a:t>
            </a:r>
            <a:endParaRPr lang="en-US" altLang="ko-KR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axis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행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(0),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열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(1)</a:t>
            </a:r>
          </a:p>
          <a:p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dropna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</a:t>
            </a:r>
          </a:p>
          <a:p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그룹의 키 값들이 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null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값을 가질 경우 이를 제거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(True)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하거나 제거하지 않음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(False)</a:t>
            </a:r>
            <a:endParaRPr lang="ko-KR" altLang="en-US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7FFC15-C77C-C292-C200-0A41018B3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6" y="1450290"/>
            <a:ext cx="3636731" cy="17228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D0F231-7C2B-ED70-CDBB-F80A305C9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571" y="3058092"/>
            <a:ext cx="4104217" cy="19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16136" y="1584420"/>
            <a:ext cx="2714478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김</a:t>
            </a:r>
            <a:r>
              <a:rPr lang="ko-KR" altLang="en-US" dirty="0"/>
              <a:t>소원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</a:t>
            </a:r>
            <a:r>
              <a:rPr lang="en-US" altLang="ko" dirty="0"/>
              <a:t> </a:t>
            </a:r>
            <a:r>
              <a:rPr lang="ko-KR" altLang="en-US" dirty="0"/>
              <a:t>나영은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나상현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4:  </a:t>
            </a:r>
            <a:r>
              <a:rPr lang="ko-KR" altLang="en-US" dirty="0"/>
              <a:t>박지후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5:  </a:t>
            </a:r>
            <a:r>
              <a:rPr lang="ko-KR" altLang="en-US" dirty="0"/>
              <a:t>정현석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6:  </a:t>
            </a:r>
            <a:r>
              <a:rPr lang="ko-KR" altLang="en-US" dirty="0"/>
              <a:t>조효원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6EFD6C-5192-D0CE-C070-540EE6A5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38" y="1262100"/>
            <a:ext cx="4287600" cy="3414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결손 데이터 처리하기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CCE2F-09B0-F077-329D-FC036907FACB}"/>
              </a:ext>
            </a:extLst>
          </p:cNvPr>
          <p:cNvSpPr txBox="1"/>
          <p:nvPr/>
        </p:nvSpPr>
        <p:spPr>
          <a:xfrm>
            <a:off x="1408974" y="1043426"/>
            <a:ext cx="749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결손 데이터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란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?</a:t>
            </a:r>
            <a:b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</a:b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값이 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Null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인 경우를 의미함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Numpy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의 </a:t>
            </a:r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NaN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(Not</a:t>
            </a:r>
            <a:r>
              <a:rPr lang="ko-KR" altLang="en-US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</a:t>
            </a:r>
            <a:r>
              <a:rPr lang="ko-KR" altLang="en-US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Number)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으로 표시함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.</a:t>
            </a:r>
            <a:endParaRPr lang="ko-KR" altLang="en-US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AA2CB-CE75-9EC6-FC11-87E0F6E2C591}"/>
              </a:ext>
            </a:extLst>
          </p:cNvPr>
          <p:cNvSpPr txBox="1"/>
          <p:nvPr/>
        </p:nvSpPr>
        <p:spPr>
          <a:xfrm>
            <a:off x="1408974" y="1604300"/>
            <a:ext cx="749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isna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() 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NaN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여부를 확인함</a:t>
            </a:r>
            <a:endParaRPr lang="en-US" altLang="ko-KR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fillna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() 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NaN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값을 다른 값으로 대체함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7EEA7F-D530-ACC2-F518-9E49392E8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590" y="2175017"/>
            <a:ext cx="2986407" cy="15825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C4283C-C827-D782-0053-E3A6A9015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69590"/>
            <a:ext cx="1036547" cy="15915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D8DE33-AECE-6066-0D5D-193136EEF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590" y="3822069"/>
            <a:ext cx="7493726" cy="12204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797178-7BC4-D2DB-F088-7DC33030DC05}"/>
              </a:ext>
            </a:extLst>
          </p:cNvPr>
          <p:cNvSpPr/>
          <p:nvPr/>
        </p:nvSpPr>
        <p:spPr>
          <a:xfrm>
            <a:off x="8235950" y="3952202"/>
            <a:ext cx="281518" cy="425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10C82B-6C5B-DD59-9F85-2741C173E6E2}"/>
              </a:ext>
            </a:extLst>
          </p:cNvPr>
          <p:cNvSpPr/>
          <p:nvPr/>
        </p:nvSpPr>
        <p:spPr>
          <a:xfrm>
            <a:off x="8235950" y="4580852"/>
            <a:ext cx="281518" cy="425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7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apply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lambda </a:t>
            </a:r>
            <a:r>
              <a:rPr lang="ko-KR" altLang="en-US" sz="2000" b="1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 ExtraBold"/>
                <a:sym typeface="NanumGothic ExtraBold"/>
              </a:rPr>
              <a:t>식으로 데이터 가공</a:t>
            </a:r>
            <a:endParaRPr sz="2000" b="1" dirty="0">
              <a:solidFill>
                <a:srgbClr val="1926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CCE2F-09B0-F077-329D-FC036907FACB}"/>
              </a:ext>
            </a:extLst>
          </p:cNvPr>
          <p:cNvSpPr txBox="1"/>
          <p:nvPr/>
        </p:nvSpPr>
        <p:spPr>
          <a:xfrm>
            <a:off x="1408974" y="1043426"/>
            <a:ext cx="7493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칼럼에 복잡한 데이터 가공을 해야 할 경우</a:t>
            </a:r>
            <a:r>
              <a:rPr lang="en-US" altLang="ko-KR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apply lambda</a:t>
            </a:r>
            <a:r>
              <a:rPr lang="ko-KR" altLang="en-US" dirty="0">
                <a:solidFill>
                  <a:srgbClr val="1926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를 활용할 수 있음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F9A90E-3836-10CA-D198-6C941A45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421" y="3893574"/>
            <a:ext cx="3340279" cy="10669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E54543-A718-7369-31FB-18C85B248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540" y="1433637"/>
            <a:ext cx="3864873" cy="8275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DA885D-3FDA-C39B-F76E-91356FD40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528" y="2402975"/>
            <a:ext cx="3864873" cy="22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8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83B6E2-BBAE-7712-CFF5-6921C4CBBDA0}"/>
              </a:ext>
            </a:extLst>
          </p:cNvPr>
          <p:cNvGrpSpPr/>
          <p:nvPr/>
        </p:nvGrpSpPr>
        <p:grpSpPr>
          <a:xfrm>
            <a:off x="1492250" y="2209244"/>
            <a:ext cx="7245258" cy="2714780"/>
            <a:chOff x="1492250" y="2046110"/>
            <a:chExt cx="7245258" cy="271478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DF26E75-9D9C-CB57-D418-55EDC2A03C1B}"/>
                </a:ext>
              </a:extLst>
            </p:cNvPr>
            <p:cNvSpPr/>
            <p:nvPr/>
          </p:nvSpPr>
          <p:spPr>
            <a:xfrm>
              <a:off x="1492250" y="2142962"/>
              <a:ext cx="7245258" cy="2617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 ExtraBold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3FF4C8-4331-5DF3-04BC-0C51389719BE}"/>
                </a:ext>
              </a:extLst>
            </p:cNvPr>
            <p:cNvSpPr/>
            <p:nvPr/>
          </p:nvSpPr>
          <p:spPr>
            <a:xfrm>
              <a:off x="1714442" y="2590807"/>
              <a:ext cx="1395471" cy="19769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NanumGothic ExtraBold"/>
                </a:rPr>
                <a:t>분류</a:t>
              </a:r>
              <a:endParaRPr lang="en-US" altLang="ko-KR" dirty="0">
                <a:solidFill>
                  <a:schemeClr val="tx1"/>
                </a:solidFill>
                <a:latin typeface="NanumGothic ExtraBold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NanumGothic ExtraBold"/>
                </a:rPr>
                <a:t>회귀</a:t>
              </a:r>
              <a:endParaRPr lang="en-US" altLang="ko-KR" dirty="0">
                <a:solidFill>
                  <a:schemeClr val="tx1"/>
                </a:solidFill>
                <a:latin typeface="NanumGothic ExtraBold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NanumGothic ExtraBold"/>
                </a:rPr>
                <a:t>추천시스템</a:t>
              </a:r>
              <a:endParaRPr lang="en-US" altLang="ko-KR" dirty="0">
                <a:solidFill>
                  <a:schemeClr val="tx1"/>
                </a:solidFill>
                <a:latin typeface="NanumGothic ExtraBold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NanumGothic ExtraBold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NanumGothic ExtraBold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A024E1D-18CC-8CE0-972B-03827F288D4C}"/>
                </a:ext>
              </a:extLst>
            </p:cNvPr>
            <p:cNvSpPr/>
            <p:nvPr/>
          </p:nvSpPr>
          <p:spPr>
            <a:xfrm>
              <a:off x="3297150" y="2601207"/>
              <a:ext cx="1395471" cy="19769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NanumGothic ExtraBold"/>
                </a:rPr>
                <a:t>클러스터링</a:t>
              </a:r>
              <a:endParaRPr lang="en-US" altLang="ko-KR" dirty="0">
                <a:solidFill>
                  <a:schemeClr val="tx1"/>
                </a:solidFill>
                <a:latin typeface="NanumGothic ExtraBold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NanumGothic ExtraBold"/>
                </a:rPr>
                <a:t>차원축소</a:t>
              </a:r>
              <a:endParaRPr lang="en-US" altLang="ko-KR" dirty="0">
                <a:solidFill>
                  <a:schemeClr val="tx1"/>
                </a:solidFill>
                <a:latin typeface="NanumGothic ExtraBold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NanumGothic ExtraBold"/>
                </a:rPr>
                <a:t>…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0CA86B9-A262-78AD-2705-45DAC7BFF76E}"/>
                </a:ext>
              </a:extLst>
            </p:cNvPr>
            <p:cNvSpPr/>
            <p:nvPr/>
          </p:nvSpPr>
          <p:spPr>
            <a:xfrm>
              <a:off x="4842762" y="2605453"/>
              <a:ext cx="1395471" cy="19726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NanumGothic ExtraBold"/>
                </a:rPr>
                <a:t>스태킹</a:t>
              </a:r>
              <a:endParaRPr lang="en-US" altLang="ko-KR" dirty="0">
                <a:solidFill>
                  <a:schemeClr val="tx1"/>
                </a:solidFill>
                <a:latin typeface="NanumGothic ExtraBold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NanumGothic ExtraBold"/>
                </a:rPr>
                <a:t>부스팅</a:t>
              </a:r>
              <a:endParaRPr lang="en-US" altLang="ko-KR" dirty="0">
                <a:solidFill>
                  <a:schemeClr val="tx1"/>
                </a:solidFill>
                <a:latin typeface="NanumGothic ExtraBold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NanumGothic ExtraBold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NanumGothic ExtraBold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4A00517-2D80-7D76-D545-FA14530B9CF6}"/>
                </a:ext>
              </a:extLst>
            </p:cNvPr>
            <p:cNvSpPr/>
            <p:nvPr/>
          </p:nvSpPr>
          <p:spPr>
            <a:xfrm>
              <a:off x="6388375" y="2590807"/>
              <a:ext cx="1484038" cy="19873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NanumGothic ExtraBold"/>
                </a:rPr>
                <a:t>CNN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NanumGothic ExtraBold"/>
                </a:rPr>
                <a:t>GAN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NanumGothic ExtraBold"/>
                </a:rPr>
                <a:t>RNN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NanumGothic ExtraBold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NanumGothic ExtraBold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B78C1C-5AC3-941D-E5D7-EA29A3E67153}"/>
                </a:ext>
              </a:extLst>
            </p:cNvPr>
            <p:cNvSpPr/>
            <p:nvPr/>
          </p:nvSpPr>
          <p:spPr>
            <a:xfrm>
              <a:off x="1914350" y="2466982"/>
              <a:ext cx="995654" cy="247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anumGothic ExtraBold"/>
                </a:rPr>
                <a:t>지도학습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26355C-4C78-1226-CEAA-D90652FC01E3}"/>
                </a:ext>
              </a:extLst>
            </p:cNvPr>
            <p:cNvSpPr/>
            <p:nvPr/>
          </p:nvSpPr>
          <p:spPr>
            <a:xfrm>
              <a:off x="3459982" y="2466982"/>
              <a:ext cx="1145776" cy="247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NanumGothic ExtraBold"/>
                </a:rPr>
                <a:t>비지도학습</a:t>
              </a:r>
              <a:endParaRPr lang="ko-KR" altLang="en-US" b="1" dirty="0">
                <a:solidFill>
                  <a:schemeClr val="tx1"/>
                </a:solidFill>
                <a:latin typeface="NanumGothic ExtraBold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BABBA0C-132D-8E1A-E0B4-D617D23F1D89}"/>
                </a:ext>
              </a:extLst>
            </p:cNvPr>
            <p:cNvSpPr/>
            <p:nvPr/>
          </p:nvSpPr>
          <p:spPr>
            <a:xfrm>
              <a:off x="4967609" y="2466982"/>
              <a:ext cx="1145776" cy="247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anumGothic ExtraBold"/>
                </a:rPr>
                <a:t>앙상블 학습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EF86140-1402-CC3C-3660-A326176DBDB9}"/>
                </a:ext>
              </a:extLst>
            </p:cNvPr>
            <p:cNvSpPr/>
            <p:nvPr/>
          </p:nvSpPr>
          <p:spPr>
            <a:xfrm>
              <a:off x="6475236" y="2466982"/>
              <a:ext cx="1321091" cy="247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anumGothic ExtraBold"/>
                </a:rPr>
                <a:t>신경망</a:t>
              </a:r>
              <a:r>
                <a:rPr lang="en-US" altLang="ko-KR" b="1" dirty="0">
                  <a:solidFill>
                    <a:schemeClr val="tx1"/>
                  </a:solidFill>
                  <a:latin typeface="NanumGothic ExtraBold"/>
                </a:rPr>
                <a:t>(</a:t>
              </a:r>
              <a:r>
                <a:rPr lang="ko-KR" altLang="en-US" b="1" dirty="0">
                  <a:solidFill>
                    <a:schemeClr val="tx1"/>
                  </a:solidFill>
                  <a:latin typeface="NanumGothic ExtraBold"/>
                </a:rPr>
                <a:t>딥러닝</a:t>
              </a:r>
              <a:r>
                <a:rPr lang="en-US" altLang="ko-KR" b="1" dirty="0">
                  <a:solidFill>
                    <a:schemeClr val="tx1"/>
                  </a:solidFill>
                  <a:latin typeface="NanumGothic ExtraBold"/>
                </a:rPr>
                <a:t>)</a:t>
              </a:r>
              <a:endParaRPr lang="ko-KR" altLang="en-US" b="1" dirty="0">
                <a:solidFill>
                  <a:schemeClr val="tx1"/>
                </a:solidFill>
                <a:latin typeface="NanumGothic ExtraBold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FB567F-1B61-7F87-586D-CA9652B56317}"/>
                </a:ext>
              </a:extLst>
            </p:cNvPr>
            <p:cNvSpPr txBox="1"/>
            <p:nvPr/>
          </p:nvSpPr>
          <p:spPr>
            <a:xfrm>
              <a:off x="7914435" y="2892759"/>
              <a:ext cx="7810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400" dirty="0">
                  <a:latin typeface="NanumGothic ExtraBold"/>
                </a:rPr>
                <a:t>…</a:t>
              </a:r>
              <a:endParaRPr lang="ko-KR" altLang="en-US" sz="4400" dirty="0">
                <a:latin typeface="NanumGothic ExtraBold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E86BCA5-3B59-9FEA-71FB-E812316A3866}"/>
                </a:ext>
              </a:extLst>
            </p:cNvPr>
            <p:cNvSpPr/>
            <p:nvPr/>
          </p:nvSpPr>
          <p:spPr>
            <a:xfrm>
              <a:off x="4269873" y="2046110"/>
              <a:ext cx="1395471" cy="247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schemeClr val="tx1"/>
                  </a:solidFill>
                  <a:latin typeface="NanumGothic ExtraBold"/>
                </a:rPr>
                <a:t>머신러닝</a:t>
              </a:r>
              <a:endParaRPr lang="ko-KR" altLang="en-US" sz="2000" b="1" dirty="0">
                <a:solidFill>
                  <a:schemeClr val="tx1"/>
                </a:solidFill>
                <a:latin typeface="NanumGothic ExtraBold"/>
              </a:endParaRPr>
            </a:p>
          </p:txBody>
        </p:sp>
      </p:grpSp>
      <p:sp>
        <p:nvSpPr>
          <p:cNvPr id="18" name="Google Shape;83;p16">
            <a:extLst>
              <a:ext uri="{FF2B5EF4-FFF2-40B4-BE49-F238E27FC236}">
                <a16:creationId xmlns:a16="http://schemas.microsoft.com/office/drawing/2014/main" id="{78236A10-4AFA-7975-1452-934557310FE8}"/>
              </a:ext>
            </a:extLst>
          </p:cNvPr>
          <p:cNvSpPr txBox="1"/>
          <p:nvPr/>
        </p:nvSpPr>
        <p:spPr>
          <a:xfrm>
            <a:off x="1443307" y="897098"/>
            <a:ext cx="7562162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데이터를 기반으로 패턴을 학습하고 예측하는 알고리즘 기법 </a:t>
            </a:r>
            <a:r>
              <a:rPr lang="ko-KR" altLang="en-US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통계적인 신뢰도를 강화하고 예측 오류를 최소화하기 위한 다양한 수학적 기법을 적용해 데이터 내의 패턴을 스스로 인지하고 신뢰도 있는 예측 결과를 도출해 낸다</a:t>
            </a:r>
            <a:r>
              <a:rPr lang="en-US" altLang="ko-KR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9155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80" name="Picture 8" descr="Salad Illustration in Cartoon Style. Hea Graphic by pch.vector · Creative  Fabrica">
            <a:extLst>
              <a:ext uri="{FF2B5EF4-FFF2-40B4-BE49-F238E27FC236}">
                <a16:creationId xmlns:a16="http://schemas.microsoft.com/office/drawing/2014/main" id="{5F0E9B48-762E-05A4-C634-1CA089AFC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0" r="15780" b="11023"/>
          <a:stretch/>
        </p:blipFill>
        <p:spPr bwMode="auto">
          <a:xfrm>
            <a:off x="6610010" y="1734651"/>
            <a:ext cx="1922730" cy="16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and drawn vegetable set, cartoon style vector illustration isolated on  white background. Fresh, organic, delicious vegetables, healthy vegetarian  food. Vegan menu. Tomato, eggplant, pumpkin, garlic.. 12320540 Vector Art  at Vecteezy">
            <a:extLst>
              <a:ext uri="{FF2B5EF4-FFF2-40B4-BE49-F238E27FC236}">
                <a16:creationId xmlns:a16="http://schemas.microsoft.com/office/drawing/2014/main" id="{1B028460-36E3-1927-B256-5532941EA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46" y="1734651"/>
            <a:ext cx="1679392" cy="16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CBC612D-2827-8AA2-5BA2-D306F285B526}"/>
              </a:ext>
            </a:extLst>
          </p:cNvPr>
          <p:cNvSpPr txBox="1"/>
          <p:nvPr/>
        </p:nvSpPr>
        <p:spPr>
          <a:xfrm>
            <a:off x="2060604" y="3406599"/>
            <a:ext cx="7950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BC2A30-588D-9F95-EDC3-F5227ABCC3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93" r="22062"/>
          <a:stretch/>
        </p:blipFill>
        <p:spPr>
          <a:xfrm>
            <a:off x="4003142" y="1588274"/>
            <a:ext cx="1983129" cy="196695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2154D40-0431-24FF-640F-6048686ABBF1}"/>
              </a:ext>
            </a:extLst>
          </p:cNvPr>
          <p:cNvSpPr/>
          <p:nvPr/>
        </p:nvSpPr>
        <p:spPr>
          <a:xfrm>
            <a:off x="3379403" y="2365420"/>
            <a:ext cx="655977" cy="3305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F6480B9-AFA6-E4C8-926C-1C6BF446FAAE}"/>
              </a:ext>
            </a:extLst>
          </p:cNvPr>
          <p:cNvSpPr/>
          <p:nvPr/>
        </p:nvSpPr>
        <p:spPr>
          <a:xfrm>
            <a:off x="5986271" y="2365420"/>
            <a:ext cx="655977" cy="3305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077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76F35B-DB30-EB86-AAAF-D336C8FA76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93" r="22062"/>
          <a:stretch/>
        </p:blipFill>
        <p:spPr>
          <a:xfrm>
            <a:off x="4003142" y="1588274"/>
            <a:ext cx="1983129" cy="196695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1C8929E-5A53-C8BD-EDA4-37A5846E9CDA}"/>
              </a:ext>
            </a:extLst>
          </p:cNvPr>
          <p:cNvSpPr/>
          <p:nvPr/>
        </p:nvSpPr>
        <p:spPr>
          <a:xfrm>
            <a:off x="3379403" y="2365420"/>
            <a:ext cx="655977" cy="3305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14DAD01-C3FF-0348-A66E-3C6C1EAA6C39}"/>
              </a:ext>
            </a:extLst>
          </p:cNvPr>
          <p:cNvSpPr/>
          <p:nvPr/>
        </p:nvSpPr>
        <p:spPr>
          <a:xfrm>
            <a:off x="5888636" y="2403452"/>
            <a:ext cx="655977" cy="3305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7CBC612D-2827-8AA2-5BA2-D306F285B526}"/>
              </a:ext>
            </a:extLst>
          </p:cNvPr>
          <p:cNvSpPr txBox="1"/>
          <p:nvPr/>
        </p:nvSpPr>
        <p:spPr>
          <a:xfrm>
            <a:off x="1498074" y="3446002"/>
            <a:ext cx="198312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Garbage DATA</a:t>
            </a:r>
          </a:p>
        </p:txBody>
      </p:sp>
      <p:pic>
        <p:nvPicPr>
          <p:cNvPr id="5" name="Picture 4" descr="Cartoon Isolated Spoiled and Damaged Fruit and Vegetables with Rot, Danger  Mold and Poisons, Moldy Expired Pieces Stock Illustration - Illustration of  mold, pumpkin: 253545503">
            <a:extLst>
              <a:ext uri="{FF2B5EF4-FFF2-40B4-BE49-F238E27FC236}">
                <a16:creationId xmlns:a16="http://schemas.microsoft.com/office/drawing/2014/main" id="{6233F876-D54E-2CFC-BD2F-9F852F656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90" b="90296" l="10000" r="92063">
                        <a14:foregroundMark x1="17375" y1="46213" x2="17375" y2="46213"/>
                        <a14:foregroundMark x1="22063" y1="40473" x2="22063" y2="40473"/>
                        <a14:foregroundMark x1="19688" y1="37219" x2="19688" y2="37219"/>
                        <a14:foregroundMark x1="18250" y1="18166" x2="18250" y2="18166"/>
                        <a14:foregroundMark x1="11875" y1="17870" x2="11875" y2="17870"/>
                        <a14:foregroundMark x1="17375" y1="12959" x2="17375" y2="12959"/>
                        <a14:foregroundMark x1="51500" y1="15030" x2="51500" y2="15030"/>
                        <a14:foregroundMark x1="81125" y1="17041" x2="81125" y2="17041"/>
                        <a14:foregroundMark x1="74500" y1="18698" x2="74500" y2="18698"/>
                        <a14:foregroundMark x1="84250" y1="20178" x2="84250" y2="20178"/>
                        <a14:foregroundMark x1="87938" y1="75266" x2="87938" y2="75266"/>
                        <a14:foregroundMark x1="38500" y1="85444" x2="38500" y2="85444"/>
                        <a14:foregroundMark x1="41313" y1="90473" x2="41313" y2="90473"/>
                        <a14:foregroundMark x1="24125" y1="74556" x2="24125" y2="74556"/>
                        <a14:foregroundMark x1="37313" y1="67515" x2="37313" y2="67515"/>
                        <a14:foregroundMark x1="19625" y1="57160" x2="19625" y2="57160"/>
                        <a14:foregroundMark x1="59188" y1="78521" x2="59188" y2="78521"/>
                        <a14:foregroundMark x1="75938" y1="82781" x2="75938" y2="82781"/>
                        <a14:foregroundMark x1="41813" y1="73964" x2="41813" y2="73964"/>
                        <a14:foregroundMark x1="49438" y1="84379" x2="49438" y2="84379"/>
                        <a14:foregroundMark x1="47688" y1="72249" x2="47688" y2="72249"/>
                        <a14:foregroundMark x1="47688" y1="72604" x2="47688" y2="72604"/>
                        <a14:foregroundMark x1="47688" y1="72604" x2="47688" y2="72604"/>
                        <a14:foregroundMark x1="40063" y1="80414" x2="40063" y2="80414"/>
                        <a14:foregroundMark x1="44313" y1="85266" x2="44313" y2="85266"/>
                        <a14:foregroundMark x1="47000" y1="74852" x2="47000" y2="74852"/>
                        <a14:foregroundMark x1="47250" y1="75740" x2="47250" y2="75740"/>
                        <a14:foregroundMark x1="47875" y1="80888" x2="47875" y2="80888"/>
                        <a14:foregroundMark x1="88625" y1="65503" x2="88625" y2="65503"/>
                        <a14:foregroundMark x1="89750" y1="62012" x2="89750" y2="62012"/>
                        <a14:foregroundMark x1="89750" y1="64615" x2="89750" y2="64615"/>
                        <a14:foregroundMark x1="90688" y1="66213" x2="90688" y2="66213"/>
                        <a14:foregroundMark x1="91125" y1="63728" x2="91125" y2="63728"/>
                        <a14:foregroundMark x1="21813" y1="57515" x2="21813" y2="57515"/>
                        <a14:foregroundMark x1="15125" y1="43846" x2="15125" y2="43846"/>
                        <a14:foregroundMark x1="83875" y1="38225" x2="83875" y2="38225"/>
                        <a14:foregroundMark x1="88563" y1="39053" x2="88563" y2="39053"/>
                        <a14:foregroundMark x1="90375" y1="33550" x2="90375" y2="33550"/>
                        <a14:foregroundMark x1="51688" y1="17219" x2="51688" y2="17219"/>
                        <a14:foregroundMark x1="92063" y1="42426" x2="92063" y2="42426"/>
                        <a14:foregroundMark x1="91125" y1="37988" x2="91125" y2="37988"/>
                        <a14:foregroundMark x1="13875" y1="40059" x2="13875" y2="40059"/>
                        <a14:foregroundMark x1="13000" y1="39704" x2="13000" y2="39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9"/>
          <a:stretch/>
        </p:blipFill>
        <p:spPr bwMode="auto">
          <a:xfrm>
            <a:off x="1655220" y="1687735"/>
            <a:ext cx="1668838" cy="16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arbage Illustration Images - Free Download on Freepik">
            <a:extLst>
              <a:ext uri="{FF2B5EF4-FFF2-40B4-BE49-F238E27FC236}">
                <a16:creationId xmlns:a16="http://schemas.microsoft.com/office/drawing/2014/main" id="{101FF34F-7F66-6FDA-3918-68654A88F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5" t="53400" r="9538" b="7364"/>
          <a:stretch/>
        </p:blipFill>
        <p:spPr bwMode="auto">
          <a:xfrm>
            <a:off x="6770838" y="1682892"/>
            <a:ext cx="1627031" cy="187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F5646E54-8C26-0BAC-A78B-85D5CC4FF49E}"/>
              </a:ext>
            </a:extLst>
          </p:cNvPr>
          <p:cNvSpPr txBox="1"/>
          <p:nvPr/>
        </p:nvSpPr>
        <p:spPr>
          <a:xfrm>
            <a:off x="1181088" y="920509"/>
            <a:ext cx="796291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Garbage in, </a:t>
            </a:r>
            <a:r>
              <a:rPr lang="en-US" altLang="ko-KR" sz="2000" b="1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Grabage</a:t>
            </a:r>
            <a:r>
              <a:rPr lang="en-US" altLang="ko-KR" sz="20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19466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76F35B-DB30-EB86-AAAF-D336C8FA76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93" r="22062"/>
          <a:stretch/>
        </p:blipFill>
        <p:spPr>
          <a:xfrm>
            <a:off x="4834510" y="3069233"/>
            <a:ext cx="1983129" cy="196695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14DAD01-C3FF-0348-A66E-3C6C1EAA6C39}"/>
              </a:ext>
            </a:extLst>
          </p:cNvPr>
          <p:cNvSpPr/>
          <p:nvPr/>
        </p:nvSpPr>
        <p:spPr>
          <a:xfrm>
            <a:off x="6695720" y="3722151"/>
            <a:ext cx="655977" cy="3305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8" descr="Salad Illustration in Cartoon Style. Hea Graphic by pch.vector · Creative  Fabrica">
            <a:extLst>
              <a:ext uri="{FF2B5EF4-FFF2-40B4-BE49-F238E27FC236}">
                <a16:creationId xmlns:a16="http://schemas.microsoft.com/office/drawing/2014/main" id="{F3574594-A18D-22F3-B53A-A8C77D5DD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0" r="15780" b="11023"/>
          <a:stretch/>
        </p:blipFill>
        <p:spPr bwMode="auto">
          <a:xfrm>
            <a:off x="7364576" y="3134955"/>
            <a:ext cx="1734613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artoon Isolated Spoiled and Damaged Fruit and Vegetables with Rot, Danger  Mold and Poisons, Moldy Expired Pieces Stock Illustration - Illustration of  mold, pumpkin: 253545503">
            <a:extLst>
              <a:ext uri="{FF2B5EF4-FFF2-40B4-BE49-F238E27FC236}">
                <a16:creationId xmlns:a16="http://schemas.microsoft.com/office/drawing/2014/main" id="{C983A7F5-A8FC-1078-D5A9-43537E9F7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90" b="90296" l="10000" r="92063">
                        <a14:foregroundMark x1="17375" y1="46213" x2="17375" y2="46213"/>
                        <a14:foregroundMark x1="22063" y1="40473" x2="22063" y2="40473"/>
                        <a14:foregroundMark x1="19688" y1="37219" x2="19688" y2="37219"/>
                        <a14:foregroundMark x1="18250" y1="18166" x2="18250" y2="18166"/>
                        <a14:foregroundMark x1="11875" y1="17870" x2="11875" y2="17870"/>
                        <a14:foregroundMark x1="17375" y1="12959" x2="17375" y2="12959"/>
                        <a14:foregroundMark x1="51500" y1="15030" x2="51500" y2="15030"/>
                        <a14:foregroundMark x1="81125" y1="17041" x2="81125" y2="17041"/>
                        <a14:foregroundMark x1="74500" y1="18698" x2="74500" y2="18698"/>
                        <a14:foregroundMark x1="84250" y1="20178" x2="84250" y2="20178"/>
                        <a14:foregroundMark x1="87938" y1="75266" x2="87938" y2="75266"/>
                        <a14:foregroundMark x1="38500" y1="85444" x2="38500" y2="85444"/>
                        <a14:foregroundMark x1="41313" y1="90473" x2="41313" y2="90473"/>
                        <a14:foregroundMark x1="24125" y1="74556" x2="24125" y2="74556"/>
                        <a14:foregroundMark x1="37313" y1="67515" x2="37313" y2="67515"/>
                        <a14:foregroundMark x1="19625" y1="57160" x2="19625" y2="57160"/>
                        <a14:foregroundMark x1="59188" y1="78521" x2="59188" y2="78521"/>
                        <a14:foregroundMark x1="75938" y1="82781" x2="75938" y2="82781"/>
                        <a14:foregroundMark x1="41813" y1="73964" x2="41813" y2="73964"/>
                        <a14:foregroundMark x1="49438" y1="84379" x2="49438" y2="84379"/>
                        <a14:foregroundMark x1="47688" y1="72249" x2="47688" y2="72249"/>
                        <a14:foregroundMark x1="47688" y1="72604" x2="47688" y2="72604"/>
                        <a14:foregroundMark x1="47688" y1="72604" x2="47688" y2="72604"/>
                        <a14:foregroundMark x1="40063" y1="80414" x2="40063" y2="80414"/>
                        <a14:foregroundMark x1="44313" y1="85266" x2="44313" y2="85266"/>
                        <a14:foregroundMark x1="47000" y1="74852" x2="47000" y2="74852"/>
                        <a14:foregroundMark x1="47250" y1="75740" x2="47250" y2="75740"/>
                        <a14:foregroundMark x1="47875" y1="80888" x2="47875" y2="80888"/>
                        <a14:foregroundMark x1="88625" y1="65503" x2="88625" y2="65503"/>
                        <a14:foregroundMark x1="89750" y1="62012" x2="89750" y2="62012"/>
                        <a14:foregroundMark x1="89750" y1="64615" x2="89750" y2="64615"/>
                        <a14:foregroundMark x1="90688" y1="66213" x2="90688" y2="66213"/>
                        <a14:foregroundMark x1="91125" y1="63728" x2="91125" y2="63728"/>
                        <a14:foregroundMark x1="21813" y1="57515" x2="21813" y2="57515"/>
                        <a14:foregroundMark x1="15125" y1="43846" x2="15125" y2="43846"/>
                        <a14:foregroundMark x1="83875" y1="38225" x2="83875" y2="38225"/>
                        <a14:foregroundMark x1="88563" y1="39053" x2="88563" y2="39053"/>
                        <a14:foregroundMark x1="90375" y1="33550" x2="90375" y2="33550"/>
                        <a14:foregroundMark x1="51688" y1="17219" x2="51688" y2="17219"/>
                        <a14:foregroundMark x1="92063" y1="42426" x2="92063" y2="42426"/>
                        <a14:foregroundMark x1="91125" y1="37988" x2="91125" y2="37988"/>
                        <a14:foregroundMark x1="13875" y1="40059" x2="13875" y2="40059"/>
                        <a14:foregroundMark x1="13000" y1="39704" x2="13000" y2="39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9"/>
          <a:stretch/>
        </p:blipFill>
        <p:spPr bwMode="auto">
          <a:xfrm>
            <a:off x="1204291" y="1021563"/>
            <a:ext cx="1333317" cy="13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and drawn vegetable set, cartoon style vector illustration isolated on  white background. Fresh, organic, delicious vegetables, healthy vegetarian  food. Vegan menu. Tomato, eggplant, pumpkin, garlic.. 12320540 Vector Art  at Vecteezy">
            <a:extLst>
              <a:ext uri="{FF2B5EF4-FFF2-40B4-BE49-F238E27FC236}">
                <a16:creationId xmlns:a16="http://schemas.microsoft.com/office/drawing/2014/main" id="{4C05B512-9476-C1FE-8E5A-2F120DF8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32" y="1000259"/>
            <a:ext cx="1239288" cy="12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F1B09A8-62B6-BE0B-9DEB-08BB3F06B093}"/>
              </a:ext>
            </a:extLst>
          </p:cNvPr>
          <p:cNvSpPr/>
          <p:nvPr/>
        </p:nvSpPr>
        <p:spPr>
          <a:xfrm>
            <a:off x="2579765" y="1526274"/>
            <a:ext cx="1333317" cy="24924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00. 판다스(Pandas) 기본 자료구조 - 한 권으로 끝내는 &lt;판다스 노트&gt;">
            <a:extLst>
              <a:ext uri="{FF2B5EF4-FFF2-40B4-BE49-F238E27FC236}">
                <a16:creationId xmlns:a16="http://schemas.microsoft.com/office/drawing/2014/main" id="{39699CEF-9849-B264-0833-734CAB9AE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452" y="1829258"/>
            <a:ext cx="1501943" cy="60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C4F696E-68C5-CBFE-4B40-519A9C34B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452" y="1007306"/>
            <a:ext cx="1542953" cy="6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위로 굽음 13">
            <a:extLst>
              <a:ext uri="{FF2B5EF4-FFF2-40B4-BE49-F238E27FC236}">
                <a16:creationId xmlns:a16="http://schemas.microsoft.com/office/drawing/2014/main" id="{1A6DEE7B-1E0D-CCC5-0EFC-F7D715ACB601}"/>
              </a:ext>
            </a:extLst>
          </p:cNvPr>
          <p:cNvSpPr/>
          <p:nvPr/>
        </p:nvSpPr>
        <p:spPr>
          <a:xfrm rot="5400000">
            <a:off x="3874936" y="2938128"/>
            <a:ext cx="1660915" cy="454426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35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Numpy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Google Shape;83;p16">
            <a:extLst>
              <a:ext uri="{FF2B5EF4-FFF2-40B4-BE49-F238E27FC236}">
                <a16:creationId xmlns:a16="http://schemas.microsoft.com/office/drawing/2014/main" id="{7EF2D1E8-3AFA-72EA-28CB-D9DE2065794F}"/>
              </a:ext>
            </a:extLst>
          </p:cNvPr>
          <p:cNvSpPr txBox="1"/>
          <p:nvPr/>
        </p:nvSpPr>
        <p:spPr>
          <a:xfrm>
            <a:off x="1557466" y="1221773"/>
            <a:ext cx="4979400" cy="3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</a:t>
            </a:r>
            <a:r>
              <a:rPr lang="en-US" altLang="ko-KR" sz="20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um</a:t>
            </a:r>
            <a:r>
              <a:rPr lang="en-US" altLang="ko-KR" sz="20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erical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</a:t>
            </a:r>
            <a:r>
              <a:rPr lang="en-US" altLang="ko-KR" sz="2000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</a:t>
            </a:r>
            <a:r>
              <a:rPr lang="en-US" altLang="ko-KR" sz="2000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thon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선형대수 기반의 프로그램에 용이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지원</a:t>
            </a:r>
            <a:endParaRPr lang="en-US" altLang="ko-KR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배열 기반의 연산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핸들링 기능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중요성</a:t>
            </a:r>
            <a:endParaRPr lang="en-US" altLang="ko-KR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</a:t>
            </a: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알고리즘의 기반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다른 패키지 이해</a:t>
            </a:r>
            <a:endParaRPr lang="en-US" altLang="ko-KR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3018DF-E665-B4C8-1775-2341B436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491" y="785211"/>
            <a:ext cx="4498500" cy="17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erformance of Numpy Array vs Python List | by Cory Gough | Medium">
            <a:extLst>
              <a:ext uri="{FF2B5EF4-FFF2-40B4-BE49-F238E27FC236}">
                <a16:creationId xmlns:a16="http://schemas.microsoft.com/office/drawing/2014/main" id="{26531C9D-9925-A8FE-1ADC-1FE38D72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29" y="2572254"/>
            <a:ext cx="3105170" cy="217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02A322-0208-076B-E4C6-D9F5549BD426}"/>
              </a:ext>
            </a:extLst>
          </p:cNvPr>
          <p:cNvSpPr/>
          <p:nvPr/>
        </p:nvSpPr>
        <p:spPr>
          <a:xfrm>
            <a:off x="7761668" y="4211391"/>
            <a:ext cx="287626" cy="210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284658BF-9D8D-2C2D-54F2-A2EB8705487C}"/>
              </a:ext>
            </a:extLst>
          </p:cNvPr>
          <p:cNvSpPr txBox="1"/>
          <p:nvPr/>
        </p:nvSpPr>
        <p:spPr>
          <a:xfrm>
            <a:off x="4979789" y="4752146"/>
            <a:ext cx="3569903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Numpy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: </a:t>
            </a:r>
            <a:r>
              <a:rPr lang="ko-KR" altLang="en-US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데이터가 커져도 처리 속도가 비슷하다</a:t>
            </a:r>
            <a:r>
              <a:rPr lang="en-US" altLang="ko-KR" sz="1200" b="1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!</a:t>
            </a:r>
            <a:endParaRPr lang="en-US" altLang="ko-KR" sz="1200"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56521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144185" y="1274335"/>
            <a:ext cx="35963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차원</a:t>
            </a:r>
            <a:endParaRPr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A68877-EE63-4DE6-245E-771ACAC10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63" y="1706731"/>
            <a:ext cx="3218037" cy="1893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3AE5AE-8D60-8722-17D9-B5FF64DF780D}"/>
              </a:ext>
            </a:extLst>
          </p:cNvPr>
          <p:cNvSpPr txBox="1"/>
          <p:nvPr/>
        </p:nvSpPr>
        <p:spPr>
          <a:xfrm>
            <a:off x="1408975" y="810552"/>
            <a:ext cx="278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anumGothic ExtraBold"/>
                <a:ea typeface="나눔고딕" panose="020D0604000000000000" pitchFamily="50" charset="-127"/>
              </a:rPr>
              <a:t>넘파이</a:t>
            </a:r>
            <a:r>
              <a:rPr lang="ko-KR" altLang="en-US" dirty="0">
                <a:latin typeface="NanumGothic ExtraBold"/>
                <a:ea typeface="나눔고딕" panose="020D0604000000000000" pitchFamily="50" charset="-127"/>
              </a:rPr>
              <a:t> 기반의 데이터</a:t>
            </a:r>
            <a:endParaRPr lang="en-US" altLang="ko-KR" dirty="0">
              <a:latin typeface="NanumGothic ExtraBold"/>
              <a:ea typeface="나눔고딕" panose="020D0604000000000000" pitchFamily="50" charset="-127"/>
            </a:endParaRPr>
          </a:p>
          <a:p>
            <a:endParaRPr lang="ko-KR" altLang="en-US" dirty="0">
              <a:latin typeface="NanumGothic ExtraBold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1EA348-8910-12CC-38A1-B2FF4AD29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245" y="1706731"/>
            <a:ext cx="4046280" cy="2036728"/>
          </a:xfrm>
          <a:prstGeom prst="rect">
            <a:avLst/>
          </a:prstGeom>
        </p:spPr>
      </p:pic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44219BFA-AE4B-3409-AB56-7FCE2EFD3246}"/>
              </a:ext>
            </a:extLst>
          </p:cNvPr>
          <p:cNvSpPr txBox="1"/>
          <p:nvPr/>
        </p:nvSpPr>
        <p:spPr>
          <a:xfrm>
            <a:off x="4740535" y="1274335"/>
            <a:ext cx="416735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타입</a:t>
            </a:r>
            <a:endParaRPr b="1" dirty="0">
              <a:solidFill>
                <a:schemeClr val="tx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0DFF5BE7-EC82-96E0-931C-DCBD2C195635}"/>
              </a:ext>
            </a:extLst>
          </p:cNvPr>
          <p:cNvSpPr txBox="1"/>
          <p:nvPr/>
        </p:nvSpPr>
        <p:spPr>
          <a:xfrm>
            <a:off x="2985752" y="3593576"/>
            <a:ext cx="592213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*</a:t>
            </a:r>
            <a:r>
              <a:rPr lang="en-US" altLang="ko-KR" sz="1050" b="1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r>
              <a:rPr lang="ko-KR" altLang="en-US" sz="105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의 데이터 값은 모두 같은 데이터 </a:t>
            </a:r>
            <a:r>
              <a:rPr lang="ko-KR" altLang="en-US" sz="1050" b="1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타입이여야한다</a:t>
            </a:r>
            <a:r>
              <a:rPr lang="en-US" altLang="ko-KR" sz="1050" b="1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</a:t>
            </a:r>
            <a:endParaRPr sz="1050" b="1" dirty="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D239AF15-F91A-049B-7E84-7B811469BCAF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ndarray</a:t>
            </a:r>
            <a:endParaRPr sz="2000" b="1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84739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2154</Words>
  <Application>Microsoft Office PowerPoint</Application>
  <PresentationFormat>화면 슬라이드 쇼(16:9)</PresentationFormat>
  <Paragraphs>292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-apple-system</vt:lpstr>
      <vt:lpstr>MS Gothic</vt:lpstr>
      <vt:lpstr>NanumGothic ExtraBold</vt:lpstr>
      <vt:lpstr>NanumGothic</vt:lpstr>
      <vt:lpstr>NanumGothic</vt:lpstr>
      <vt:lpstr>나눔고딕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조효원</dc:creator>
  <cp:lastModifiedBy>Sowon Kim</cp:lastModifiedBy>
  <cp:revision>20</cp:revision>
  <dcterms:modified xsi:type="dcterms:W3CDTF">2024-03-11T10:51:58Z</dcterms:modified>
</cp:coreProperties>
</file>